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Lst>
  <p:notesMasterIdLst>
    <p:notesMasterId r:id="rId30"/>
  </p:notesMasterIdLst>
  <p:sldIdLst>
    <p:sldId id="256" r:id="rId2"/>
    <p:sldId id="308" r:id="rId3"/>
    <p:sldId id="299" r:id="rId4"/>
    <p:sldId id="290" r:id="rId5"/>
    <p:sldId id="259" r:id="rId6"/>
    <p:sldId id="297" r:id="rId7"/>
    <p:sldId id="304" r:id="rId8"/>
    <p:sldId id="318" r:id="rId9"/>
    <p:sldId id="305" r:id="rId10"/>
    <p:sldId id="277" r:id="rId11"/>
    <p:sldId id="286" r:id="rId12"/>
    <p:sldId id="280" r:id="rId13"/>
    <p:sldId id="292" r:id="rId14"/>
    <p:sldId id="274" r:id="rId15"/>
    <p:sldId id="281" r:id="rId16"/>
    <p:sldId id="293" r:id="rId17"/>
    <p:sldId id="282" r:id="rId18"/>
    <p:sldId id="296" r:id="rId19"/>
    <p:sldId id="283" r:id="rId20"/>
    <p:sldId id="294" r:id="rId21"/>
    <p:sldId id="309" r:id="rId22"/>
    <p:sldId id="284" r:id="rId23"/>
    <p:sldId id="313" r:id="rId24"/>
    <p:sldId id="314" r:id="rId25"/>
    <p:sldId id="315" r:id="rId26"/>
    <p:sldId id="316" r:id="rId27"/>
    <p:sldId id="317" r:id="rId28"/>
    <p:sldId id="287" r:id="rId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AE96038-99BC-4CA5-98D1-3D5DDEEF62BE}">
          <p14:sldIdLst>
            <p14:sldId id="256"/>
            <p14:sldId id="308"/>
            <p14:sldId id="299"/>
            <p14:sldId id="290"/>
            <p14:sldId id="259"/>
            <p14:sldId id="297"/>
            <p14:sldId id="304"/>
            <p14:sldId id="318"/>
            <p14:sldId id="305"/>
            <p14:sldId id="277"/>
            <p14:sldId id="286"/>
            <p14:sldId id="280"/>
            <p14:sldId id="292"/>
          </p14:sldIdLst>
        </p14:section>
        <p14:section name="New Options for treating DVT" id="{E994AC59-BC67-41E0-97C5-8B2F28D2CABB}">
          <p14:sldIdLst>
            <p14:sldId id="274"/>
            <p14:sldId id="281"/>
            <p14:sldId id="293"/>
            <p14:sldId id="282"/>
            <p14:sldId id="296"/>
            <p14:sldId id="283"/>
            <p14:sldId id="294"/>
            <p14:sldId id="309"/>
            <p14:sldId id="284"/>
            <p14:sldId id="313"/>
            <p14:sldId id="314"/>
            <p14:sldId id="315"/>
            <p14:sldId id="316"/>
            <p14:sldId id="317"/>
            <p14:sldId id="287"/>
          </p14:sldIdLst>
        </p14:section>
        <p14:section name="Slide Extras" id="{412F5284-A9D7-41F0-8017-CF0F00EBF183}">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ronius, Joe" initials="JF" lastIdx="10" clrIdx="0"/>
  <p:cmAuthor id="1" name="Herman, Vanessa" initials="HV" lastIdx="2" clrIdx="1"/>
  <p:cmAuthor id="2" name="Mick Koller" initial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FAA"/>
    <a:srgbClr val="0E3667"/>
    <a:srgbClr val="2388FF"/>
    <a:srgbClr val="134F90"/>
    <a:srgbClr val="C1D1DF"/>
    <a:srgbClr val="0E3564"/>
    <a:srgbClr val="0B2A4E"/>
    <a:srgbClr val="0C315D"/>
    <a:srgbClr val="0D3058"/>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185" autoAdjust="0"/>
  </p:normalViewPr>
  <p:slideViewPr>
    <p:cSldViewPr snapToGrid="0">
      <p:cViewPr>
        <p:scale>
          <a:sx n="72" d="100"/>
          <a:sy n="72" d="100"/>
        </p:scale>
        <p:origin x="-1500" y="-36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33CF98-9760-4DD4-A33B-9E9D3C7A12F3}" type="doc">
      <dgm:prSet loTypeId="urn:microsoft.com/office/officeart/2005/8/layout/vProcess5" loCatId="process" qsTypeId="urn:microsoft.com/office/officeart/2005/8/quickstyle/simple4" qsCatId="simple" csTypeId="urn:microsoft.com/office/officeart/2005/8/colors/accent6_2" csCatId="accent6" phldr="1"/>
      <dgm:spPr/>
      <dgm:t>
        <a:bodyPr/>
        <a:lstStyle/>
        <a:p>
          <a:endParaRPr lang="en-US"/>
        </a:p>
      </dgm:t>
    </dgm:pt>
    <dgm:pt modelId="{287AD7BA-5C35-4DBC-9D3F-FD56667C6510}">
      <dgm:prSet phldrT="[Text]" custT="1"/>
      <dgm:spPr>
        <a:effectLst/>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800" dirty="0" smtClean="0">
              <a:latin typeface="Arial"/>
              <a:cs typeface="Arial"/>
            </a:rPr>
            <a:t>Every year, there are approximately 10 million cases </a:t>
          </a:r>
          <a:br>
            <a:rPr lang="en-US" sz="1800" dirty="0" smtClean="0">
              <a:latin typeface="Arial"/>
              <a:cs typeface="Arial"/>
            </a:rPr>
          </a:br>
          <a:r>
            <a:rPr lang="en-US" sz="1800" dirty="0" smtClean="0">
              <a:latin typeface="Arial"/>
              <a:cs typeface="Arial"/>
            </a:rPr>
            <a:t>of Venous Thromboembolism (VTE) worldwide</a:t>
          </a:r>
          <a:r>
            <a:rPr lang="en-US" sz="1800" baseline="30000" dirty="0" smtClean="0">
              <a:latin typeface="Arial"/>
              <a:cs typeface="Arial"/>
            </a:rPr>
            <a:t>1</a:t>
          </a:r>
        </a:p>
        <a:p>
          <a:pPr algn="l" defTabSz="933450">
            <a:lnSpc>
              <a:spcPct val="90000"/>
            </a:lnSpc>
            <a:spcBef>
              <a:spcPct val="0"/>
            </a:spcBef>
            <a:spcAft>
              <a:spcPct val="35000"/>
            </a:spcAft>
          </a:pPr>
          <a:endParaRPr lang="en-US" sz="1200" dirty="0"/>
        </a:p>
      </dgm:t>
    </dgm:pt>
    <dgm:pt modelId="{B1CC4921-5100-41F2-A0ED-FF6AA4B1121E}" type="parTrans" cxnId="{B3D242B2-143D-40D4-8513-90C7D3252DF4}">
      <dgm:prSet/>
      <dgm:spPr/>
      <dgm:t>
        <a:bodyPr/>
        <a:lstStyle/>
        <a:p>
          <a:endParaRPr lang="en-US" sz="1600">
            <a:solidFill>
              <a:schemeClr val="tx1"/>
            </a:solidFill>
          </a:endParaRPr>
        </a:p>
      </dgm:t>
    </dgm:pt>
    <dgm:pt modelId="{9C4136CC-0C75-45DE-8640-259765001A31}" type="sibTrans" cxnId="{B3D242B2-143D-40D4-8513-90C7D3252DF4}">
      <dgm:prSet custT="1"/>
      <dgm:spPr>
        <a:ln>
          <a:noFill/>
        </a:ln>
      </dgm:spPr>
      <dgm:t>
        <a:bodyPr/>
        <a:lstStyle/>
        <a:p>
          <a:endParaRPr lang="en-US" sz="3200">
            <a:solidFill>
              <a:schemeClr val="tx1"/>
            </a:solidFill>
          </a:endParaRPr>
        </a:p>
      </dgm:t>
    </dgm:pt>
    <dgm:pt modelId="{B2C4F3B5-EB3B-473E-9151-3A1EB2EA8098}">
      <dgm:prSet phldrT="[Text]" custT="1"/>
      <dgm:spPr>
        <a:effectLst/>
      </dgm:spPr>
      <dgm:t>
        <a:bodyPr/>
        <a:lstStyle/>
        <a:p>
          <a:pPr algn="ctr"/>
          <a:r>
            <a:rPr lang="en-US" sz="1800" dirty="0" smtClean="0">
              <a:latin typeface="Arial"/>
              <a:cs typeface="Arial"/>
            </a:rPr>
            <a:t>Up to 60 percent of VTE cases occur during or after hospitalization, making it a leading preventable </a:t>
          </a:r>
          <a:br>
            <a:rPr lang="en-US" sz="1800" dirty="0" smtClean="0">
              <a:latin typeface="Arial"/>
              <a:cs typeface="Arial"/>
            </a:rPr>
          </a:br>
          <a:r>
            <a:rPr lang="en-US" sz="1800" dirty="0" smtClean="0">
              <a:latin typeface="Arial"/>
              <a:cs typeface="Arial"/>
            </a:rPr>
            <a:t>cause of hospital death</a:t>
          </a:r>
          <a:r>
            <a:rPr lang="en-US" sz="1800" baseline="30000" dirty="0" smtClean="0">
              <a:latin typeface="Arial"/>
              <a:cs typeface="Arial"/>
            </a:rPr>
            <a:t>1</a:t>
          </a:r>
          <a:endParaRPr lang="en-US" sz="1800" baseline="30000" dirty="0">
            <a:latin typeface="Arial"/>
            <a:cs typeface="Arial"/>
          </a:endParaRPr>
        </a:p>
      </dgm:t>
    </dgm:pt>
    <dgm:pt modelId="{E3112849-2BF2-4123-93FB-8FE07E6F73EA}" type="parTrans" cxnId="{A74776B4-B4D8-4D0C-9F12-EDABD1AD0839}">
      <dgm:prSet/>
      <dgm:spPr/>
      <dgm:t>
        <a:bodyPr/>
        <a:lstStyle/>
        <a:p>
          <a:endParaRPr lang="en-US" sz="1600">
            <a:solidFill>
              <a:schemeClr val="tx1"/>
            </a:solidFill>
          </a:endParaRPr>
        </a:p>
      </dgm:t>
    </dgm:pt>
    <dgm:pt modelId="{A69D443B-7C20-4096-81F0-371FFA6D32E6}" type="sibTrans" cxnId="{A74776B4-B4D8-4D0C-9F12-EDABD1AD0839}">
      <dgm:prSet/>
      <dgm:spPr/>
      <dgm:t>
        <a:bodyPr/>
        <a:lstStyle/>
        <a:p>
          <a:endParaRPr lang="en-US" sz="1600">
            <a:solidFill>
              <a:schemeClr val="tx1"/>
            </a:solidFill>
          </a:endParaRPr>
        </a:p>
      </dgm:t>
    </dgm:pt>
    <dgm:pt modelId="{92FC510E-DDE7-4CB3-B98C-2C4F1622CC0D}">
      <dgm:prSet phldrT="[Text]" phldr="1"/>
      <dgm:spPr/>
      <dgm:t>
        <a:bodyPr/>
        <a:lstStyle/>
        <a:p>
          <a:endParaRPr lang="en-US" sz="1600">
            <a:solidFill>
              <a:schemeClr val="tx1"/>
            </a:solidFill>
          </a:endParaRPr>
        </a:p>
      </dgm:t>
    </dgm:pt>
    <dgm:pt modelId="{9F90A3DB-CBBF-46D4-AAED-7C34B5BED898}" type="parTrans" cxnId="{B6ED1590-61BA-4A39-B37B-D51F50A2736B}">
      <dgm:prSet/>
      <dgm:spPr/>
      <dgm:t>
        <a:bodyPr/>
        <a:lstStyle/>
        <a:p>
          <a:endParaRPr lang="en-US" sz="1600">
            <a:solidFill>
              <a:schemeClr val="tx1"/>
            </a:solidFill>
          </a:endParaRPr>
        </a:p>
      </dgm:t>
    </dgm:pt>
    <dgm:pt modelId="{49E0535A-EB89-4546-9C24-67619614DADD}" type="sibTrans" cxnId="{B6ED1590-61BA-4A39-B37B-D51F50A2736B}">
      <dgm:prSet/>
      <dgm:spPr/>
      <dgm:t>
        <a:bodyPr/>
        <a:lstStyle/>
        <a:p>
          <a:endParaRPr lang="en-US" sz="1600">
            <a:solidFill>
              <a:schemeClr val="tx1"/>
            </a:solidFill>
          </a:endParaRPr>
        </a:p>
      </dgm:t>
    </dgm:pt>
    <dgm:pt modelId="{5C1B5DD2-0367-4B40-B928-CC165F13B005}">
      <dgm:prSet/>
      <dgm:spPr/>
      <dgm:t>
        <a:bodyPr/>
        <a:lstStyle/>
        <a:p>
          <a:endParaRPr lang="en-US" sz="1600">
            <a:solidFill>
              <a:schemeClr val="tx1"/>
            </a:solidFill>
          </a:endParaRPr>
        </a:p>
      </dgm:t>
    </dgm:pt>
    <dgm:pt modelId="{46226079-383B-4D2F-93F2-3746AE807894}" type="parTrans" cxnId="{EFD7094B-596D-4005-B975-530851D30236}">
      <dgm:prSet/>
      <dgm:spPr/>
      <dgm:t>
        <a:bodyPr/>
        <a:lstStyle/>
        <a:p>
          <a:endParaRPr lang="en-US" sz="1600">
            <a:solidFill>
              <a:schemeClr val="tx1"/>
            </a:solidFill>
          </a:endParaRPr>
        </a:p>
      </dgm:t>
    </dgm:pt>
    <dgm:pt modelId="{502E98C2-88A9-4400-A8C6-A7725C129358}" type="sibTrans" cxnId="{EFD7094B-596D-4005-B975-530851D30236}">
      <dgm:prSet/>
      <dgm:spPr/>
      <dgm:t>
        <a:bodyPr/>
        <a:lstStyle/>
        <a:p>
          <a:endParaRPr lang="en-US" sz="1600">
            <a:solidFill>
              <a:schemeClr val="tx1"/>
            </a:solidFill>
          </a:endParaRPr>
        </a:p>
      </dgm:t>
    </dgm:pt>
    <dgm:pt modelId="{1A76BD48-16FF-4CFA-9ADD-C8AC3E509469}">
      <dgm:prSet/>
      <dgm:spPr/>
      <dgm:t>
        <a:bodyPr/>
        <a:lstStyle/>
        <a:p>
          <a:endParaRPr lang="en-US" sz="1600">
            <a:solidFill>
              <a:schemeClr val="tx1"/>
            </a:solidFill>
          </a:endParaRPr>
        </a:p>
      </dgm:t>
    </dgm:pt>
    <dgm:pt modelId="{BE07B68A-E854-40D0-A5BE-EB28C3F2F947}" type="parTrans" cxnId="{C3EAE9D8-A10F-4121-9FEC-AB7A61276CE4}">
      <dgm:prSet/>
      <dgm:spPr/>
      <dgm:t>
        <a:bodyPr/>
        <a:lstStyle/>
        <a:p>
          <a:endParaRPr lang="en-US" sz="1600">
            <a:solidFill>
              <a:schemeClr val="tx1"/>
            </a:solidFill>
          </a:endParaRPr>
        </a:p>
      </dgm:t>
    </dgm:pt>
    <dgm:pt modelId="{065BE0DE-175A-436B-BFFB-F1C7E5ACE359}" type="sibTrans" cxnId="{C3EAE9D8-A10F-4121-9FEC-AB7A61276CE4}">
      <dgm:prSet/>
      <dgm:spPr/>
      <dgm:t>
        <a:bodyPr/>
        <a:lstStyle/>
        <a:p>
          <a:endParaRPr lang="en-US" sz="1600">
            <a:solidFill>
              <a:schemeClr val="tx1"/>
            </a:solidFill>
          </a:endParaRPr>
        </a:p>
      </dgm:t>
    </dgm:pt>
    <dgm:pt modelId="{4B07BC5D-68E1-42A4-8104-FF2A52F38635}">
      <dgm:prSet custT="1"/>
      <dgm:spPr>
        <a:effectLst/>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800" dirty="0" smtClean="0">
              <a:latin typeface="Arial"/>
              <a:cs typeface="Arial"/>
            </a:rPr>
            <a:t>In the U.S., there are 100,000 - 300,000 VTE-related deaths every year</a:t>
          </a:r>
          <a:r>
            <a:rPr lang="en-US" sz="1800" baseline="30000" dirty="0" smtClean="0">
              <a:latin typeface="Arial"/>
              <a:cs typeface="Arial"/>
            </a:rPr>
            <a:t>2</a:t>
          </a:r>
        </a:p>
        <a:p>
          <a:pPr algn="l" defTabSz="622300">
            <a:lnSpc>
              <a:spcPct val="90000"/>
            </a:lnSpc>
            <a:spcBef>
              <a:spcPct val="0"/>
            </a:spcBef>
            <a:spcAft>
              <a:spcPct val="35000"/>
            </a:spcAft>
          </a:pPr>
          <a:endParaRPr lang="en-US" sz="1200" dirty="0"/>
        </a:p>
      </dgm:t>
    </dgm:pt>
    <dgm:pt modelId="{ED6A6C6F-1AE2-41A6-8E4E-FC0947C947AE}" type="parTrans" cxnId="{04BED39E-D871-426D-A636-814E237DEFBE}">
      <dgm:prSet/>
      <dgm:spPr/>
      <dgm:t>
        <a:bodyPr/>
        <a:lstStyle/>
        <a:p>
          <a:endParaRPr lang="en-US" sz="1600">
            <a:solidFill>
              <a:schemeClr val="tx1"/>
            </a:solidFill>
          </a:endParaRPr>
        </a:p>
      </dgm:t>
    </dgm:pt>
    <dgm:pt modelId="{C4A46D6B-25D3-4754-8A94-4F9616ABE255}" type="sibTrans" cxnId="{04BED39E-D871-426D-A636-814E237DEFBE}">
      <dgm:prSet custT="1"/>
      <dgm:spPr>
        <a:ln>
          <a:noFill/>
        </a:ln>
      </dgm:spPr>
      <dgm:t>
        <a:bodyPr/>
        <a:lstStyle/>
        <a:p>
          <a:endParaRPr lang="en-US" sz="3200">
            <a:solidFill>
              <a:schemeClr val="tx1"/>
            </a:solidFill>
          </a:endParaRPr>
        </a:p>
      </dgm:t>
    </dgm:pt>
    <dgm:pt modelId="{38230A2A-2301-4AA9-BD6E-EEC704CB3359}">
      <dgm:prSet custT="1"/>
      <dgm:spPr>
        <a:effectLst/>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800" dirty="0" smtClean="0">
              <a:latin typeface="Arial"/>
              <a:cs typeface="Arial"/>
            </a:rPr>
            <a:t>In Europe, there are 544,000 VTE-related </a:t>
          </a:r>
          <a:br>
            <a:rPr lang="en-US" sz="1800" dirty="0" smtClean="0">
              <a:latin typeface="Arial"/>
              <a:cs typeface="Arial"/>
            </a:rPr>
          </a:br>
          <a:r>
            <a:rPr lang="en-US" sz="1800" dirty="0" smtClean="0">
              <a:latin typeface="Arial"/>
              <a:cs typeface="Arial"/>
            </a:rPr>
            <a:t>deaths every year</a:t>
          </a:r>
          <a:r>
            <a:rPr lang="en-US" sz="1800" baseline="30000" dirty="0" smtClean="0">
              <a:latin typeface="Arial"/>
              <a:cs typeface="Arial"/>
            </a:rPr>
            <a:t>3</a:t>
          </a:r>
        </a:p>
        <a:p>
          <a:pPr algn="l" defTabSz="622300">
            <a:lnSpc>
              <a:spcPct val="90000"/>
            </a:lnSpc>
            <a:spcBef>
              <a:spcPct val="0"/>
            </a:spcBef>
            <a:spcAft>
              <a:spcPct val="35000"/>
            </a:spcAft>
          </a:pPr>
          <a:endParaRPr lang="en-US" sz="1400" dirty="0" smtClean="0"/>
        </a:p>
      </dgm:t>
    </dgm:pt>
    <dgm:pt modelId="{2D07C1D9-FC5F-472A-9F48-3C853F3C491F}" type="parTrans" cxnId="{D9E396CC-BAF8-4442-A8C4-A8E9C89ECFA3}">
      <dgm:prSet/>
      <dgm:spPr/>
      <dgm:t>
        <a:bodyPr/>
        <a:lstStyle/>
        <a:p>
          <a:endParaRPr lang="en-US" sz="1600">
            <a:solidFill>
              <a:schemeClr val="tx1"/>
            </a:solidFill>
          </a:endParaRPr>
        </a:p>
      </dgm:t>
    </dgm:pt>
    <dgm:pt modelId="{37A85938-B66A-421F-A408-F21669CC21BE}" type="sibTrans" cxnId="{D9E396CC-BAF8-4442-A8C4-A8E9C89ECFA3}">
      <dgm:prSet custT="1"/>
      <dgm:spPr>
        <a:ln>
          <a:noFill/>
        </a:ln>
      </dgm:spPr>
      <dgm:t>
        <a:bodyPr/>
        <a:lstStyle/>
        <a:p>
          <a:endParaRPr lang="en-US" sz="3200">
            <a:solidFill>
              <a:schemeClr val="tx1"/>
            </a:solidFill>
          </a:endParaRPr>
        </a:p>
      </dgm:t>
    </dgm:pt>
    <dgm:pt modelId="{3386D179-4C56-4423-A9C3-AF5041171221}">
      <dgm:prSet custT="1"/>
      <dgm:spPr>
        <a:effectLst/>
      </dgm:spPr>
      <dgm:t>
        <a:bodyPr/>
        <a:lstStyle/>
        <a:p>
          <a:pPr algn="ctr"/>
          <a:r>
            <a:rPr lang="en-US" sz="1800" dirty="0" smtClean="0">
              <a:latin typeface="Arial"/>
              <a:cs typeface="Arial"/>
            </a:rPr>
            <a:t>In the U.S. and Europe, VTE-related events kill more people than AIDS, breast cancer, prostate cancer and motor vehicle crashes combined</a:t>
          </a:r>
          <a:r>
            <a:rPr lang="en-US" sz="1800" baseline="30000" dirty="0" smtClean="0">
              <a:latin typeface="Arial"/>
              <a:cs typeface="Arial"/>
            </a:rPr>
            <a:t>4</a:t>
          </a:r>
        </a:p>
      </dgm:t>
    </dgm:pt>
    <dgm:pt modelId="{4AAE3B0A-8F79-4806-87BD-C206DACE95E0}" type="parTrans" cxnId="{9E86A283-8D76-4B8B-81C5-89D1A8659E6E}">
      <dgm:prSet/>
      <dgm:spPr/>
      <dgm:t>
        <a:bodyPr/>
        <a:lstStyle/>
        <a:p>
          <a:endParaRPr lang="en-US" sz="1600">
            <a:solidFill>
              <a:schemeClr val="tx1"/>
            </a:solidFill>
          </a:endParaRPr>
        </a:p>
      </dgm:t>
    </dgm:pt>
    <dgm:pt modelId="{3B03EACA-D9EA-4C70-A133-2E0C0E2CFBA1}" type="sibTrans" cxnId="{9E86A283-8D76-4B8B-81C5-89D1A8659E6E}">
      <dgm:prSet custT="1"/>
      <dgm:spPr>
        <a:ln>
          <a:noFill/>
        </a:ln>
      </dgm:spPr>
      <dgm:t>
        <a:bodyPr/>
        <a:lstStyle/>
        <a:p>
          <a:endParaRPr lang="en-US" sz="3200">
            <a:solidFill>
              <a:schemeClr val="tx1"/>
            </a:solidFill>
          </a:endParaRPr>
        </a:p>
      </dgm:t>
    </dgm:pt>
    <dgm:pt modelId="{93EEA223-4EA1-42C8-B482-8B98A7769B7E}" type="pres">
      <dgm:prSet presAssocID="{4233CF98-9760-4DD4-A33B-9E9D3C7A12F3}" presName="outerComposite" presStyleCnt="0">
        <dgm:presLayoutVars>
          <dgm:chMax val="5"/>
          <dgm:dir/>
          <dgm:resizeHandles val="exact"/>
        </dgm:presLayoutVars>
      </dgm:prSet>
      <dgm:spPr/>
      <dgm:t>
        <a:bodyPr/>
        <a:lstStyle/>
        <a:p>
          <a:endParaRPr lang="en-US"/>
        </a:p>
      </dgm:t>
    </dgm:pt>
    <dgm:pt modelId="{D5C202D3-DE92-481A-819F-EEF721F04AAB}" type="pres">
      <dgm:prSet presAssocID="{4233CF98-9760-4DD4-A33B-9E9D3C7A12F3}" presName="dummyMaxCanvas" presStyleCnt="0">
        <dgm:presLayoutVars/>
      </dgm:prSet>
      <dgm:spPr/>
      <dgm:t>
        <a:bodyPr/>
        <a:lstStyle/>
        <a:p>
          <a:endParaRPr lang="en-US"/>
        </a:p>
      </dgm:t>
    </dgm:pt>
    <dgm:pt modelId="{5E9AA31A-A839-4399-837F-F861C128620B}" type="pres">
      <dgm:prSet presAssocID="{4233CF98-9760-4DD4-A33B-9E9D3C7A12F3}" presName="FiveNodes_1" presStyleLbl="node1" presStyleIdx="0" presStyleCnt="5">
        <dgm:presLayoutVars>
          <dgm:bulletEnabled val="1"/>
        </dgm:presLayoutVars>
      </dgm:prSet>
      <dgm:spPr/>
      <dgm:t>
        <a:bodyPr/>
        <a:lstStyle/>
        <a:p>
          <a:endParaRPr lang="en-US"/>
        </a:p>
      </dgm:t>
    </dgm:pt>
    <dgm:pt modelId="{4503F348-058A-4CBC-88DA-A3A80349C64B}" type="pres">
      <dgm:prSet presAssocID="{4233CF98-9760-4DD4-A33B-9E9D3C7A12F3}" presName="FiveNodes_2" presStyleLbl="node1" presStyleIdx="1" presStyleCnt="5">
        <dgm:presLayoutVars>
          <dgm:bulletEnabled val="1"/>
        </dgm:presLayoutVars>
      </dgm:prSet>
      <dgm:spPr/>
      <dgm:t>
        <a:bodyPr/>
        <a:lstStyle/>
        <a:p>
          <a:endParaRPr lang="en-US"/>
        </a:p>
      </dgm:t>
    </dgm:pt>
    <dgm:pt modelId="{7EB55919-92CA-47EF-983B-C64B4DF43342}" type="pres">
      <dgm:prSet presAssocID="{4233CF98-9760-4DD4-A33B-9E9D3C7A12F3}" presName="FiveNodes_3" presStyleLbl="node1" presStyleIdx="2" presStyleCnt="5">
        <dgm:presLayoutVars>
          <dgm:bulletEnabled val="1"/>
        </dgm:presLayoutVars>
      </dgm:prSet>
      <dgm:spPr/>
      <dgm:t>
        <a:bodyPr/>
        <a:lstStyle/>
        <a:p>
          <a:endParaRPr lang="en-US"/>
        </a:p>
      </dgm:t>
    </dgm:pt>
    <dgm:pt modelId="{856473DD-1AC9-4913-9A19-15426CE55854}" type="pres">
      <dgm:prSet presAssocID="{4233CF98-9760-4DD4-A33B-9E9D3C7A12F3}" presName="FiveNodes_4" presStyleLbl="node1" presStyleIdx="3" presStyleCnt="5">
        <dgm:presLayoutVars>
          <dgm:bulletEnabled val="1"/>
        </dgm:presLayoutVars>
      </dgm:prSet>
      <dgm:spPr/>
      <dgm:t>
        <a:bodyPr/>
        <a:lstStyle/>
        <a:p>
          <a:endParaRPr lang="en-US"/>
        </a:p>
      </dgm:t>
    </dgm:pt>
    <dgm:pt modelId="{8BA3BA09-78C5-49B3-995E-16C02C7F5EC4}" type="pres">
      <dgm:prSet presAssocID="{4233CF98-9760-4DD4-A33B-9E9D3C7A12F3}" presName="FiveNodes_5" presStyleLbl="node1" presStyleIdx="4" presStyleCnt="5">
        <dgm:presLayoutVars>
          <dgm:bulletEnabled val="1"/>
        </dgm:presLayoutVars>
      </dgm:prSet>
      <dgm:spPr/>
      <dgm:t>
        <a:bodyPr/>
        <a:lstStyle/>
        <a:p>
          <a:endParaRPr lang="en-US"/>
        </a:p>
      </dgm:t>
    </dgm:pt>
    <dgm:pt modelId="{4CE13459-5294-4AEF-B8C7-9B9A61BD0034}" type="pres">
      <dgm:prSet presAssocID="{4233CF98-9760-4DD4-A33B-9E9D3C7A12F3}" presName="FiveConn_1-2" presStyleLbl="fgAccFollowNode1" presStyleIdx="0" presStyleCnt="4" custScaleY="160858">
        <dgm:presLayoutVars>
          <dgm:bulletEnabled val="1"/>
        </dgm:presLayoutVars>
      </dgm:prSet>
      <dgm:spPr/>
      <dgm:t>
        <a:bodyPr/>
        <a:lstStyle/>
        <a:p>
          <a:endParaRPr lang="en-US"/>
        </a:p>
      </dgm:t>
    </dgm:pt>
    <dgm:pt modelId="{EAE2C7FD-1A84-4E72-B49C-8630CA0F7595}" type="pres">
      <dgm:prSet presAssocID="{4233CF98-9760-4DD4-A33B-9E9D3C7A12F3}" presName="FiveConn_2-3" presStyleLbl="fgAccFollowNode1" presStyleIdx="1" presStyleCnt="4" custScaleY="157436">
        <dgm:presLayoutVars>
          <dgm:bulletEnabled val="1"/>
        </dgm:presLayoutVars>
      </dgm:prSet>
      <dgm:spPr/>
      <dgm:t>
        <a:bodyPr/>
        <a:lstStyle/>
        <a:p>
          <a:endParaRPr lang="en-US"/>
        </a:p>
      </dgm:t>
    </dgm:pt>
    <dgm:pt modelId="{9CFCE708-122A-453A-AB72-9AB817D10FB3}" type="pres">
      <dgm:prSet presAssocID="{4233CF98-9760-4DD4-A33B-9E9D3C7A12F3}" presName="FiveConn_3-4" presStyleLbl="fgAccFollowNode1" presStyleIdx="2" presStyleCnt="4" custScaleY="153941">
        <dgm:presLayoutVars>
          <dgm:bulletEnabled val="1"/>
        </dgm:presLayoutVars>
      </dgm:prSet>
      <dgm:spPr/>
      <dgm:t>
        <a:bodyPr/>
        <a:lstStyle/>
        <a:p>
          <a:endParaRPr lang="en-US"/>
        </a:p>
      </dgm:t>
    </dgm:pt>
    <dgm:pt modelId="{DB771263-C6B5-4811-B8FE-3F11DCC09466}" type="pres">
      <dgm:prSet presAssocID="{4233CF98-9760-4DD4-A33B-9E9D3C7A12F3}" presName="FiveConn_4-5" presStyleLbl="fgAccFollowNode1" presStyleIdx="3" presStyleCnt="4" custScaleY="158994">
        <dgm:presLayoutVars>
          <dgm:bulletEnabled val="1"/>
        </dgm:presLayoutVars>
      </dgm:prSet>
      <dgm:spPr/>
      <dgm:t>
        <a:bodyPr/>
        <a:lstStyle/>
        <a:p>
          <a:endParaRPr lang="en-US"/>
        </a:p>
      </dgm:t>
    </dgm:pt>
    <dgm:pt modelId="{FF3663D7-0B21-462F-8DE9-EFC36BA29FD9}" type="pres">
      <dgm:prSet presAssocID="{4233CF98-9760-4DD4-A33B-9E9D3C7A12F3}" presName="FiveNodes_1_text" presStyleLbl="node1" presStyleIdx="4" presStyleCnt="5">
        <dgm:presLayoutVars>
          <dgm:bulletEnabled val="1"/>
        </dgm:presLayoutVars>
      </dgm:prSet>
      <dgm:spPr/>
      <dgm:t>
        <a:bodyPr/>
        <a:lstStyle/>
        <a:p>
          <a:endParaRPr lang="en-US"/>
        </a:p>
      </dgm:t>
    </dgm:pt>
    <dgm:pt modelId="{CFE20ED2-82EE-462D-A04C-086DF8618D75}" type="pres">
      <dgm:prSet presAssocID="{4233CF98-9760-4DD4-A33B-9E9D3C7A12F3}" presName="FiveNodes_2_text" presStyleLbl="node1" presStyleIdx="4" presStyleCnt="5">
        <dgm:presLayoutVars>
          <dgm:bulletEnabled val="1"/>
        </dgm:presLayoutVars>
      </dgm:prSet>
      <dgm:spPr/>
      <dgm:t>
        <a:bodyPr/>
        <a:lstStyle/>
        <a:p>
          <a:endParaRPr lang="en-US"/>
        </a:p>
      </dgm:t>
    </dgm:pt>
    <dgm:pt modelId="{DDCE1A90-088C-447D-A605-E66E6A3F52B4}" type="pres">
      <dgm:prSet presAssocID="{4233CF98-9760-4DD4-A33B-9E9D3C7A12F3}" presName="FiveNodes_3_text" presStyleLbl="node1" presStyleIdx="4" presStyleCnt="5">
        <dgm:presLayoutVars>
          <dgm:bulletEnabled val="1"/>
        </dgm:presLayoutVars>
      </dgm:prSet>
      <dgm:spPr/>
      <dgm:t>
        <a:bodyPr/>
        <a:lstStyle/>
        <a:p>
          <a:endParaRPr lang="en-US"/>
        </a:p>
      </dgm:t>
    </dgm:pt>
    <dgm:pt modelId="{25E188CC-77FF-4C6A-946A-3417242226D0}" type="pres">
      <dgm:prSet presAssocID="{4233CF98-9760-4DD4-A33B-9E9D3C7A12F3}" presName="FiveNodes_4_text" presStyleLbl="node1" presStyleIdx="4" presStyleCnt="5">
        <dgm:presLayoutVars>
          <dgm:bulletEnabled val="1"/>
        </dgm:presLayoutVars>
      </dgm:prSet>
      <dgm:spPr/>
      <dgm:t>
        <a:bodyPr/>
        <a:lstStyle/>
        <a:p>
          <a:endParaRPr lang="en-US"/>
        </a:p>
      </dgm:t>
    </dgm:pt>
    <dgm:pt modelId="{F47F21A2-4CE2-4F83-8DE6-28FA820C6189}" type="pres">
      <dgm:prSet presAssocID="{4233CF98-9760-4DD4-A33B-9E9D3C7A12F3}" presName="FiveNodes_5_text" presStyleLbl="node1" presStyleIdx="4" presStyleCnt="5">
        <dgm:presLayoutVars>
          <dgm:bulletEnabled val="1"/>
        </dgm:presLayoutVars>
      </dgm:prSet>
      <dgm:spPr/>
      <dgm:t>
        <a:bodyPr/>
        <a:lstStyle/>
        <a:p>
          <a:endParaRPr lang="en-US"/>
        </a:p>
      </dgm:t>
    </dgm:pt>
  </dgm:ptLst>
  <dgm:cxnLst>
    <dgm:cxn modelId="{9E422F16-EC0C-403D-8805-C23D0752D50C}" type="presOf" srcId="{287AD7BA-5C35-4DBC-9D3F-FD56667C6510}" destId="{5E9AA31A-A839-4399-837F-F861C128620B}" srcOrd="0" destOrd="0" presId="urn:microsoft.com/office/officeart/2005/8/layout/vProcess5"/>
    <dgm:cxn modelId="{F5DFA8F6-1AE1-4DF9-99A2-FCF53E0B55B0}" type="presOf" srcId="{C4A46D6B-25D3-4754-8A94-4F9616ABE255}" destId="{EAE2C7FD-1A84-4E72-B49C-8630CA0F7595}" srcOrd="0" destOrd="0" presId="urn:microsoft.com/office/officeart/2005/8/layout/vProcess5"/>
    <dgm:cxn modelId="{C419B197-5AAB-4938-AA70-1520F964281D}" type="presOf" srcId="{38230A2A-2301-4AA9-BD6E-EEC704CB3359}" destId="{DDCE1A90-088C-447D-A605-E66E6A3F52B4}" srcOrd="1" destOrd="0" presId="urn:microsoft.com/office/officeart/2005/8/layout/vProcess5"/>
    <dgm:cxn modelId="{858A5888-AF39-455F-8CC4-1554B1626D9A}" type="presOf" srcId="{3386D179-4C56-4423-A9C3-AF5041171221}" destId="{856473DD-1AC9-4913-9A19-15426CE55854}" srcOrd="0" destOrd="0" presId="urn:microsoft.com/office/officeart/2005/8/layout/vProcess5"/>
    <dgm:cxn modelId="{A74776B4-B4D8-4D0C-9F12-EDABD1AD0839}" srcId="{4233CF98-9760-4DD4-A33B-9E9D3C7A12F3}" destId="{B2C4F3B5-EB3B-473E-9151-3A1EB2EA8098}" srcOrd="4" destOrd="0" parTransId="{E3112849-2BF2-4123-93FB-8FE07E6F73EA}" sibTransId="{A69D443B-7C20-4096-81F0-371FFA6D32E6}"/>
    <dgm:cxn modelId="{D359D304-15B9-4D32-B7E3-6209C1A5A607}" type="presOf" srcId="{4233CF98-9760-4DD4-A33B-9E9D3C7A12F3}" destId="{93EEA223-4EA1-42C8-B482-8B98A7769B7E}" srcOrd="0" destOrd="0" presId="urn:microsoft.com/office/officeart/2005/8/layout/vProcess5"/>
    <dgm:cxn modelId="{B3D242B2-143D-40D4-8513-90C7D3252DF4}" srcId="{4233CF98-9760-4DD4-A33B-9E9D3C7A12F3}" destId="{287AD7BA-5C35-4DBC-9D3F-FD56667C6510}" srcOrd="0" destOrd="0" parTransId="{B1CC4921-5100-41F2-A0ED-FF6AA4B1121E}" sibTransId="{9C4136CC-0C75-45DE-8640-259765001A31}"/>
    <dgm:cxn modelId="{7711812A-1E94-45D7-807F-CC60116BC9CD}" type="presOf" srcId="{4B07BC5D-68E1-42A4-8104-FF2A52F38635}" destId="{CFE20ED2-82EE-462D-A04C-086DF8618D75}" srcOrd="1" destOrd="0" presId="urn:microsoft.com/office/officeart/2005/8/layout/vProcess5"/>
    <dgm:cxn modelId="{D9E396CC-BAF8-4442-A8C4-A8E9C89ECFA3}" srcId="{4233CF98-9760-4DD4-A33B-9E9D3C7A12F3}" destId="{38230A2A-2301-4AA9-BD6E-EEC704CB3359}" srcOrd="2" destOrd="0" parTransId="{2D07C1D9-FC5F-472A-9F48-3C853F3C491F}" sibTransId="{37A85938-B66A-421F-A408-F21669CC21BE}"/>
    <dgm:cxn modelId="{B6ED1590-61BA-4A39-B37B-D51F50A2736B}" srcId="{4233CF98-9760-4DD4-A33B-9E9D3C7A12F3}" destId="{92FC510E-DDE7-4CB3-B98C-2C4F1622CC0D}" srcOrd="5" destOrd="0" parTransId="{9F90A3DB-CBBF-46D4-AAED-7C34B5BED898}" sibTransId="{49E0535A-EB89-4546-9C24-67619614DADD}"/>
    <dgm:cxn modelId="{9E86A283-8D76-4B8B-81C5-89D1A8659E6E}" srcId="{4233CF98-9760-4DD4-A33B-9E9D3C7A12F3}" destId="{3386D179-4C56-4423-A9C3-AF5041171221}" srcOrd="3" destOrd="0" parTransId="{4AAE3B0A-8F79-4806-87BD-C206DACE95E0}" sibTransId="{3B03EACA-D9EA-4C70-A133-2E0C0E2CFBA1}"/>
    <dgm:cxn modelId="{C3EAE9D8-A10F-4121-9FEC-AB7A61276CE4}" srcId="{4233CF98-9760-4DD4-A33B-9E9D3C7A12F3}" destId="{1A76BD48-16FF-4CFA-9ADD-C8AC3E509469}" srcOrd="7" destOrd="0" parTransId="{BE07B68A-E854-40D0-A5BE-EB28C3F2F947}" sibTransId="{065BE0DE-175A-436B-BFFB-F1C7E5ACE359}"/>
    <dgm:cxn modelId="{C86A6575-8F36-4507-9774-4EB9875336B2}" type="presOf" srcId="{287AD7BA-5C35-4DBC-9D3F-FD56667C6510}" destId="{FF3663D7-0B21-462F-8DE9-EFC36BA29FD9}" srcOrd="1" destOrd="0" presId="urn:microsoft.com/office/officeart/2005/8/layout/vProcess5"/>
    <dgm:cxn modelId="{CFAEF0B4-E27A-4F78-8361-E01A61AABFA9}" type="presOf" srcId="{B2C4F3B5-EB3B-473E-9151-3A1EB2EA8098}" destId="{F47F21A2-4CE2-4F83-8DE6-28FA820C6189}" srcOrd="1" destOrd="0" presId="urn:microsoft.com/office/officeart/2005/8/layout/vProcess5"/>
    <dgm:cxn modelId="{E4C6A160-F456-4FF7-B7A8-2EA00AA584F6}" type="presOf" srcId="{B2C4F3B5-EB3B-473E-9151-3A1EB2EA8098}" destId="{8BA3BA09-78C5-49B3-995E-16C02C7F5EC4}" srcOrd="0" destOrd="0" presId="urn:microsoft.com/office/officeart/2005/8/layout/vProcess5"/>
    <dgm:cxn modelId="{C5AC688B-3091-4E43-B003-018E4BFBE714}" type="presOf" srcId="{9C4136CC-0C75-45DE-8640-259765001A31}" destId="{4CE13459-5294-4AEF-B8C7-9B9A61BD0034}" srcOrd="0" destOrd="0" presId="urn:microsoft.com/office/officeart/2005/8/layout/vProcess5"/>
    <dgm:cxn modelId="{04BED39E-D871-426D-A636-814E237DEFBE}" srcId="{4233CF98-9760-4DD4-A33B-9E9D3C7A12F3}" destId="{4B07BC5D-68E1-42A4-8104-FF2A52F38635}" srcOrd="1" destOrd="0" parTransId="{ED6A6C6F-1AE2-41A6-8E4E-FC0947C947AE}" sibTransId="{C4A46D6B-25D3-4754-8A94-4F9616ABE255}"/>
    <dgm:cxn modelId="{B26CAA21-38C8-4E6D-9535-E65744412FDD}" type="presOf" srcId="{4B07BC5D-68E1-42A4-8104-FF2A52F38635}" destId="{4503F348-058A-4CBC-88DA-A3A80349C64B}" srcOrd="0" destOrd="0" presId="urn:microsoft.com/office/officeart/2005/8/layout/vProcess5"/>
    <dgm:cxn modelId="{B4DFB122-3239-43C0-A0C5-1D62D0CBBDEB}" type="presOf" srcId="{3B03EACA-D9EA-4C70-A133-2E0C0E2CFBA1}" destId="{DB771263-C6B5-4811-B8FE-3F11DCC09466}" srcOrd="0" destOrd="0" presId="urn:microsoft.com/office/officeart/2005/8/layout/vProcess5"/>
    <dgm:cxn modelId="{103B7D05-0BB5-48CA-AF65-9F5C2920DEC2}" type="presOf" srcId="{3386D179-4C56-4423-A9C3-AF5041171221}" destId="{25E188CC-77FF-4C6A-946A-3417242226D0}" srcOrd="1" destOrd="0" presId="urn:microsoft.com/office/officeart/2005/8/layout/vProcess5"/>
    <dgm:cxn modelId="{AC7CE7AE-1927-4373-9484-72DA4C25A7C2}" type="presOf" srcId="{37A85938-B66A-421F-A408-F21669CC21BE}" destId="{9CFCE708-122A-453A-AB72-9AB817D10FB3}" srcOrd="0" destOrd="0" presId="urn:microsoft.com/office/officeart/2005/8/layout/vProcess5"/>
    <dgm:cxn modelId="{EFD7094B-596D-4005-B975-530851D30236}" srcId="{4233CF98-9760-4DD4-A33B-9E9D3C7A12F3}" destId="{5C1B5DD2-0367-4B40-B928-CC165F13B005}" srcOrd="6" destOrd="0" parTransId="{46226079-383B-4D2F-93F2-3746AE807894}" sibTransId="{502E98C2-88A9-4400-A8C6-A7725C129358}"/>
    <dgm:cxn modelId="{B9FA06E6-684A-4E69-A269-C441D693CE60}" type="presOf" srcId="{38230A2A-2301-4AA9-BD6E-EEC704CB3359}" destId="{7EB55919-92CA-47EF-983B-C64B4DF43342}" srcOrd="0" destOrd="0" presId="urn:microsoft.com/office/officeart/2005/8/layout/vProcess5"/>
    <dgm:cxn modelId="{42C59FE8-71E3-4DB3-A333-F6772318037D}" type="presParOf" srcId="{93EEA223-4EA1-42C8-B482-8B98A7769B7E}" destId="{D5C202D3-DE92-481A-819F-EEF721F04AAB}" srcOrd="0" destOrd="0" presId="urn:microsoft.com/office/officeart/2005/8/layout/vProcess5"/>
    <dgm:cxn modelId="{FACC8621-BDE1-4290-AF61-1220A73FB874}" type="presParOf" srcId="{93EEA223-4EA1-42C8-B482-8B98A7769B7E}" destId="{5E9AA31A-A839-4399-837F-F861C128620B}" srcOrd="1" destOrd="0" presId="urn:microsoft.com/office/officeart/2005/8/layout/vProcess5"/>
    <dgm:cxn modelId="{91DBA75D-928E-444A-89E4-8331EA588F0E}" type="presParOf" srcId="{93EEA223-4EA1-42C8-B482-8B98A7769B7E}" destId="{4503F348-058A-4CBC-88DA-A3A80349C64B}" srcOrd="2" destOrd="0" presId="urn:microsoft.com/office/officeart/2005/8/layout/vProcess5"/>
    <dgm:cxn modelId="{3F19E0C5-8430-4B41-8A0E-18FE3A284B02}" type="presParOf" srcId="{93EEA223-4EA1-42C8-B482-8B98A7769B7E}" destId="{7EB55919-92CA-47EF-983B-C64B4DF43342}" srcOrd="3" destOrd="0" presId="urn:microsoft.com/office/officeart/2005/8/layout/vProcess5"/>
    <dgm:cxn modelId="{FDBD3610-97B2-4B52-990A-AC49CA5C64C5}" type="presParOf" srcId="{93EEA223-4EA1-42C8-B482-8B98A7769B7E}" destId="{856473DD-1AC9-4913-9A19-15426CE55854}" srcOrd="4" destOrd="0" presId="urn:microsoft.com/office/officeart/2005/8/layout/vProcess5"/>
    <dgm:cxn modelId="{8136C380-17F6-4ED8-A626-7241DD7849AA}" type="presParOf" srcId="{93EEA223-4EA1-42C8-B482-8B98A7769B7E}" destId="{8BA3BA09-78C5-49B3-995E-16C02C7F5EC4}" srcOrd="5" destOrd="0" presId="urn:microsoft.com/office/officeart/2005/8/layout/vProcess5"/>
    <dgm:cxn modelId="{273F8605-FCB3-4A8B-8797-93ECC665E199}" type="presParOf" srcId="{93EEA223-4EA1-42C8-B482-8B98A7769B7E}" destId="{4CE13459-5294-4AEF-B8C7-9B9A61BD0034}" srcOrd="6" destOrd="0" presId="urn:microsoft.com/office/officeart/2005/8/layout/vProcess5"/>
    <dgm:cxn modelId="{C9A6ABB9-8670-4799-8671-0A78C5D6BA5C}" type="presParOf" srcId="{93EEA223-4EA1-42C8-B482-8B98A7769B7E}" destId="{EAE2C7FD-1A84-4E72-B49C-8630CA0F7595}" srcOrd="7" destOrd="0" presId="urn:microsoft.com/office/officeart/2005/8/layout/vProcess5"/>
    <dgm:cxn modelId="{DF5B2B04-FA26-46C8-9229-8521162FBD1E}" type="presParOf" srcId="{93EEA223-4EA1-42C8-B482-8B98A7769B7E}" destId="{9CFCE708-122A-453A-AB72-9AB817D10FB3}" srcOrd="8" destOrd="0" presId="urn:microsoft.com/office/officeart/2005/8/layout/vProcess5"/>
    <dgm:cxn modelId="{4785731A-7169-4551-9B01-34D2BDCA1A5D}" type="presParOf" srcId="{93EEA223-4EA1-42C8-B482-8B98A7769B7E}" destId="{DB771263-C6B5-4811-B8FE-3F11DCC09466}" srcOrd="9" destOrd="0" presId="urn:microsoft.com/office/officeart/2005/8/layout/vProcess5"/>
    <dgm:cxn modelId="{CAA40C18-6F16-40D9-AE5F-D8F944C7C2BD}" type="presParOf" srcId="{93EEA223-4EA1-42C8-B482-8B98A7769B7E}" destId="{FF3663D7-0B21-462F-8DE9-EFC36BA29FD9}" srcOrd="10" destOrd="0" presId="urn:microsoft.com/office/officeart/2005/8/layout/vProcess5"/>
    <dgm:cxn modelId="{7C1F6329-545C-4A55-AEED-B62A52AD2D56}" type="presParOf" srcId="{93EEA223-4EA1-42C8-B482-8B98A7769B7E}" destId="{CFE20ED2-82EE-462D-A04C-086DF8618D75}" srcOrd="11" destOrd="0" presId="urn:microsoft.com/office/officeart/2005/8/layout/vProcess5"/>
    <dgm:cxn modelId="{3BA3DBA8-AF4D-4088-8FC6-8295327D1772}" type="presParOf" srcId="{93EEA223-4EA1-42C8-B482-8B98A7769B7E}" destId="{DDCE1A90-088C-447D-A605-E66E6A3F52B4}" srcOrd="12" destOrd="0" presId="urn:microsoft.com/office/officeart/2005/8/layout/vProcess5"/>
    <dgm:cxn modelId="{9BF235A9-2A3F-4D12-9208-6B096D1C81C0}" type="presParOf" srcId="{93EEA223-4EA1-42C8-B482-8B98A7769B7E}" destId="{25E188CC-77FF-4C6A-946A-3417242226D0}" srcOrd="13" destOrd="0" presId="urn:microsoft.com/office/officeart/2005/8/layout/vProcess5"/>
    <dgm:cxn modelId="{B6BB6995-4610-4C18-9946-AEF295E0D92C}" type="presParOf" srcId="{93EEA223-4EA1-42C8-B482-8B98A7769B7E}" destId="{F47F21A2-4CE2-4F83-8DE6-28FA820C6189}"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9AA31A-A839-4399-837F-F861C128620B}">
      <dsp:nvSpPr>
        <dsp:cNvPr id="0" name=""/>
        <dsp:cNvSpPr/>
      </dsp:nvSpPr>
      <dsp:spPr>
        <a:xfrm>
          <a:off x="0" y="0"/>
          <a:ext cx="6725253" cy="849535"/>
        </a:xfrm>
        <a:prstGeom prst="roundRect">
          <a:avLst>
            <a:gd name="adj" fmla="val 10000"/>
          </a:avLst>
        </a:prstGeom>
        <a:gradFill rotWithShape="0">
          <a:gsLst>
            <a:gs pos="0">
              <a:schemeClr val="accent6">
                <a:hueOff val="0"/>
                <a:satOff val="0"/>
                <a:lumOff val="0"/>
                <a:alphaOff val="0"/>
                <a:tint val="43000"/>
                <a:satMod val="165000"/>
              </a:schemeClr>
            </a:gs>
            <a:gs pos="55000">
              <a:schemeClr val="accent6">
                <a:hueOff val="0"/>
                <a:satOff val="0"/>
                <a:lumOff val="0"/>
                <a:alphaOff val="0"/>
                <a:tint val="83000"/>
                <a:satMod val="155000"/>
              </a:schemeClr>
            </a:gs>
            <a:gs pos="100000">
              <a:schemeClr val="accent6">
                <a:hueOff val="0"/>
                <a:satOff val="0"/>
                <a:lumOff val="0"/>
                <a:alphaOff val="0"/>
                <a:shade val="85000"/>
              </a:schemeClr>
            </a:gs>
          </a:gsLst>
          <a:path path="circle">
            <a:fillToRect l="-40000" t="-90000" r="140000" b="19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800" kern="1200" dirty="0" smtClean="0">
              <a:latin typeface="Arial"/>
              <a:cs typeface="Arial"/>
            </a:rPr>
            <a:t>Every year, there are approximately 10 million cases </a:t>
          </a:r>
          <a:br>
            <a:rPr lang="en-US" sz="1800" kern="1200" dirty="0" smtClean="0">
              <a:latin typeface="Arial"/>
              <a:cs typeface="Arial"/>
            </a:rPr>
          </a:br>
          <a:r>
            <a:rPr lang="en-US" sz="1800" kern="1200" dirty="0" smtClean="0">
              <a:latin typeface="Arial"/>
              <a:cs typeface="Arial"/>
            </a:rPr>
            <a:t>of Venous Thromboembolism (VTE) worldwide</a:t>
          </a:r>
          <a:r>
            <a:rPr lang="en-US" sz="1800" kern="1200" baseline="30000" dirty="0" smtClean="0">
              <a:latin typeface="Arial"/>
              <a:cs typeface="Arial"/>
            </a:rPr>
            <a:t>1</a:t>
          </a:r>
        </a:p>
        <a:p>
          <a:pPr lvl="0" algn="l" defTabSz="933450">
            <a:lnSpc>
              <a:spcPct val="90000"/>
            </a:lnSpc>
            <a:spcBef>
              <a:spcPct val="0"/>
            </a:spcBef>
            <a:spcAft>
              <a:spcPct val="35000"/>
            </a:spcAft>
          </a:pPr>
          <a:endParaRPr lang="en-US" sz="1200" kern="1200" dirty="0"/>
        </a:p>
      </dsp:txBody>
      <dsp:txXfrm>
        <a:off x="24882" y="24882"/>
        <a:ext cx="5709143" cy="799771"/>
      </dsp:txXfrm>
    </dsp:sp>
    <dsp:sp modelId="{4503F348-058A-4CBC-88DA-A3A80349C64B}">
      <dsp:nvSpPr>
        <dsp:cNvPr id="0" name=""/>
        <dsp:cNvSpPr/>
      </dsp:nvSpPr>
      <dsp:spPr>
        <a:xfrm>
          <a:off x="502210" y="967525"/>
          <a:ext cx="6725253" cy="849535"/>
        </a:xfrm>
        <a:prstGeom prst="roundRect">
          <a:avLst>
            <a:gd name="adj" fmla="val 10000"/>
          </a:avLst>
        </a:prstGeom>
        <a:gradFill rotWithShape="0">
          <a:gsLst>
            <a:gs pos="0">
              <a:schemeClr val="accent6">
                <a:hueOff val="0"/>
                <a:satOff val="0"/>
                <a:lumOff val="0"/>
                <a:alphaOff val="0"/>
                <a:tint val="43000"/>
                <a:satMod val="165000"/>
              </a:schemeClr>
            </a:gs>
            <a:gs pos="55000">
              <a:schemeClr val="accent6">
                <a:hueOff val="0"/>
                <a:satOff val="0"/>
                <a:lumOff val="0"/>
                <a:alphaOff val="0"/>
                <a:tint val="83000"/>
                <a:satMod val="155000"/>
              </a:schemeClr>
            </a:gs>
            <a:gs pos="100000">
              <a:schemeClr val="accent6">
                <a:hueOff val="0"/>
                <a:satOff val="0"/>
                <a:lumOff val="0"/>
                <a:alphaOff val="0"/>
                <a:shade val="85000"/>
              </a:schemeClr>
            </a:gs>
          </a:gsLst>
          <a:path path="circle">
            <a:fillToRect l="-40000" t="-90000" r="140000" b="19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800" kern="1200" dirty="0" smtClean="0">
              <a:latin typeface="Arial"/>
              <a:cs typeface="Arial"/>
            </a:rPr>
            <a:t>In the U.S., there are 100,000 - 300,000 VTE-related deaths every year</a:t>
          </a:r>
          <a:r>
            <a:rPr lang="en-US" sz="1800" kern="1200" baseline="30000" dirty="0" smtClean="0">
              <a:latin typeface="Arial"/>
              <a:cs typeface="Arial"/>
            </a:rPr>
            <a:t>2</a:t>
          </a:r>
        </a:p>
        <a:p>
          <a:pPr lvl="0" algn="l" defTabSz="622300">
            <a:lnSpc>
              <a:spcPct val="90000"/>
            </a:lnSpc>
            <a:spcBef>
              <a:spcPct val="0"/>
            </a:spcBef>
            <a:spcAft>
              <a:spcPct val="35000"/>
            </a:spcAft>
          </a:pPr>
          <a:endParaRPr lang="en-US" sz="1200" kern="1200" dirty="0"/>
        </a:p>
      </dsp:txBody>
      <dsp:txXfrm>
        <a:off x="527092" y="992407"/>
        <a:ext cx="5621081" cy="799771"/>
      </dsp:txXfrm>
    </dsp:sp>
    <dsp:sp modelId="{7EB55919-92CA-47EF-983B-C64B4DF43342}">
      <dsp:nvSpPr>
        <dsp:cNvPr id="0" name=""/>
        <dsp:cNvSpPr/>
      </dsp:nvSpPr>
      <dsp:spPr>
        <a:xfrm>
          <a:off x="1004421" y="1935051"/>
          <a:ext cx="6725253" cy="849535"/>
        </a:xfrm>
        <a:prstGeom prst="roundRect">
          <a:avLst>
            <a:gd name="adj" fmla="val 10000"/>
          </a:avLst>
        </a:prstGeom>
        <a:gradFill rotWithShape="0">
          <a:gsLst>
            <a:gs pos="0">
              <a:schemeClr val="accent6">
                <a:hueOff val="0"/>
                <a:satOff val="0"/>
                <a:lumOff val="0"/>
                <a:alphaOff val="0"/>
                <a:tint val="43000"/>
                <a:satMod val="165000"/>
              </a:schemeClr>
            </a:gs>
            <a:gs pos="55000">
              <a:schemeClr val="accent6">
                <a:hueOff val="0"/>
                <a:satOff val="0"/>
                <a:lumOff val="0"/>
                <a:alphaOff val="0"/>
                <a:tint val="83000"/>
                <a:satMod val="155000"/>
              </a:schemeClr>
            </a:gs>
            <a:gs pos="100000">
              <a:schemeClr val="accent6">
                <a:hueOff val="0"/>
                <a:satOff val="0"/>
                <a:lumOff val="0"/>
                <a:alphaOff val="0"/>
                <a:shade val="85000"/>
              </a:schemeClr>
            </a:gs>
          </a:gsLst>
          <a:path path="circle">
            <a:fillToRect l="-40000" t="-90000" r="140000" b="19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800" kern="1200" dirty="0" smtClean="0">
              <a:latin typeface="Arial"/>
              <a:cs typeface="Arial"/>
            </a:rPr>
            <a:t>In Europe, there are 544,000 VTE-related </a:t>
          </a:r>
          <a:br>
            <a:rPr lang="en-US" sz="1800" kern="1200" dirty="0" smtClean="0">
              <a:latin typeface="Arial"/>
              <a:cs typeface="Arial"/>
            </a:rPr>
          </a:br>
          <a:r>
            <a:rPr lang="en-US" sz="1800" kern="1200" dirty="0" smtClean="0">
              <a:latin typeface="Arial"/>
              <a:cs typeface="Arial"/>
            </a:rPr>
            <a:t>deaths every year</a:t>
          </a:r>
          <a:r>
            <a:rPr lang="en-US" sz="1800" kern="1200" baseline="30000" dirty="0" smtClean="0">
              <a:latin typeface="Arial"/>
              <a:cs typeface="Arial"/>
            </a:rPr>
            <a:t>3</a:t>
          </a:r>
        </a:p>
        <a:p>
          <a:pPr lvl="0" algn="l" defTabSz="622300">
            <a:lnSpc>
              <a:spcPct val="90000"/>
            </a:lnSpc>
            <a:spcBef>
              <a:spcPct val="0"/>
            </a:spcBef>
            <a:spcAft>
              <a:spcPct val="35000"/>
            </a:spcAft>
          </a:pPr>
          <a:endParaRPr lang="en-US" sz="1400" kern="1200" dirty="0" smtClean="0"/>
        </a:p>
      </dsp:txBody>
      <dsp:txXfrm>
        <a:off x="1029303" y="1959933"/>
        <a:ext cx="5621081" cy="799771"/>
      </dsp:txXfrm>
    </dsp:sp>
    <dsp:sp modelId="{856473DD-1AC9-4913-9A19-15426CE55854}">
      <dsp:nvSpPr>
        <dsp:cNvPr id="0" name=""/>
        <dsp:cNvSpPr/>
      </dsp:nvSpPr>
      <dsp:spPr>
        <a:xfrm>
          <a:off x="1506631" y="2902577"/>
          <a:ext cx="6725253" cy="849535"/>
        </a:xfrm>
        <a:prstGeom prst="roundRect">
          <a:avLst>
            <a:gd name="adj" fmla="val 10000"/>
          </a:avLst>
        </a:prstGeom>
        <a:gradFill rotWithShape="0">
          <a:gsLst>
            <a:gs pos="0">
              <a:schemeClr val="accent6">
                <a:hueOff val="0"/>
                <a:satOff val="0"/>
                <a:lumOff val="0"/>
                <a:alphaOff val="0"/>
                <a:tint val="43000"/>
                <a:satMod val="165000"/>
              </a:schemeClr>
            </a:gs>
            <a:gs pos="55000">
              <a:schemeClr val="accent6">
                <a:hueOff val="0"/>
                <a:satOff val="0"/>
                <a:lumOff val="0"/>
                <a:alphaOff val="0"/>
                <a:tint val="83000"/>
                <a:satMod val="155000"/>
              </a:schemeClr>
            </a:gs>
            <a:gs pos="100000">
              <a:schemeClr val="accent6">
                <a:hueOff val="0"/>
                <a:satOff val="0"/>
                <a:lumOff val="0"/>
                <a:alphaOff val="0"/>
                <a:shade val="85000"/>
              </a:schemeClr>
            </a:gs>
          </a:gsLst>
          <a:path path="circle">
            <a:fillToRect l="-40000" t="-90000" r="140000" b="19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Arial"/>
              <a:cs typeface="Arial"/>
            </a:rPr>
            <a:t>In the U.S. and Europe, VTE-related events kill more people than AIDS, breast cancer, prostate cancer and motor vehicle crashes combined</a:t>
          </a:r>
          <a:r>
            <a:rPr lang="en-US" sz="1800" kern="1200" baseline="30000" dirty="0" smtClean="0">
              <a:latin typeface="Arial"/>
              <a:cs typeface="Arial"/>
            </a:rPr>
            <a:t>4</a:t>
          </a:r>
        </a:p>
      </dsp:txBody>
      <dsp:txXfrm>
        <a:off x="1531513" y="2927459"/>
        <a:ext cx="5621081" cy="799771"/>
      </dsp:txXfrm>
    </dsp:sp>
    <dsp:sp modelId="{8BA3BA09-78C5-49B3-995E-16C02C7F5EC4}">
      <dsp:nvSpPr>
        <dsp:cNvPr id="0" name=""/>
        <dsp:cNvSpPr/>
      </dsp:nvSpPr>
      <dsp:spPr>
        <a:xfrm>
          <a:off x="2008842" y="3870103"/>
          <a:ext cx="6725253" cy="849535"/>
        </a:xfrm>
        <a:prstGeom prst="roundRect">
          <a:avLst>
            <a:gd name="adj" fmla="val 10000"/>
          </a:avLst>
        </a:prstGeom>
        <a:gradFill rotWithShape="0">
          <a:gsLst>
            <a:gs pos="0">
              <a:schemeClr val="accent6">
                <a:hueOff val="0"/>
                <a:satOff val="0"/>
                <a:lumOff val="0"/>
                <a:alphaOff val="0"/>
                <a:tint val="43000"/>
                <a:satMod val="165000"/>
              </a:schemeClr>
            </a:gs>
            <a:gs pos="55000">
              <a:schemeClr val="accent6">
                <a:hueOff val="0"/>
                <a:satOff val="0"/>
                <a:lumOff val="0"/>
                <a:alphaOff val="0"/>
                <a:tint val="83000"/>
                <a:satMod val="155000"/>
              </a:schemeClr>
            </a:gs>
            <a:gs pos="100000">
              <a:schemeClr val="accent6">
                <a:hueOff val="0"/>
                <a:satOff val="0"/>
                <a:lumOff val="0"/>
                <a:alphaOff val="0"/>
                <a:shade val="85000"/>
              </a:schemeClr>
            </a:gs>
          </a:gsLst>
          <a:path path="circle">
            <a:fillToRect l="-40000" t="-90000" r="140000" b="19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Arial"/>
              <a:cs typeface="Arial"/>
            </a:rPr>
            <a:t>Up to 60 percent of VTE cases occur during or after hospitalization, making it a leading preventable </a:t>
          </a:r>
          <a:br>
            <a:rPr lang="en-US" sz="1800" kern="1200" dirty="0" smtClean="0">
              <a:latin typeface="Arial"/>
              <a:cs typeface="Arial"/>
            </a:rPr>
          </a:br>
          <a:r>
            <a:rPr lang="en-US" sz="1800" kern="1200" dirty="0" smtClean="0">
              <a:latin typeface="Arial"/>
              <a:cs typeface="Arial"/>
            </a:rPr>
            <a:t>cause of hospital death</a:t>
          </a:r>
          <a:r>
            <a:rPr lang="en-US" sz="1800" kern="1200" baseline="30000" dirty="0" smtClean="0">
              <a:latin typeface="Arial"/>
              <a:cs typeface="Arial"/>
            </a:rPr>
            <a:t>1</a:t>
          </a:r>
          <a:endParaRPr lang="en-US" sz="1800" kern="1200" baseline="30000" dirty="0">
            <a:latin typeface="Arial"/>
            <a:cs typeface="Arial"/>
          </a:endParaRPr>
        </a:p>
      </dsp:txBody>
      <dsp:txXfrm>
        <a:off x="2033724" y="3894985"/>
        <a:ext cx="5621081" cy="799771"/>
      </dsp:txXfrm>
    </dsp:sp>
    <dsp:sp modelId="{4CE13459-5294-4AEF-B8C7-9B9A61BD0034}">
      <dsp:nvSpPr>
        <dsp:cNvPr id="0" name=""/>
        <dsp:cNvSpPr/>
      </dsp:nvSpPr>
      <dsp:spPr>
        <a:xfrm>
          <a:off x="6173056" y="452604"/>
          <a:ext cx="552197" cy="888254"/>
        </a:xfrm>
        <a:prstGeom prst="downArrow">
          <a:avLst>
            <a:gd name="adj1" fmla="val 55000"/>
            <a:gd name="adj2" fmla="val 45000"/>
          </a:avLst>
        </a:prstGeom>
        <a:solidFill>
          <a:schemeClr val="accent6">
            <a:alpha val="90000"/>
            <a:tint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US" sz="3200" kern="1200">
            <a:solidFill>
              <a:schemeClr val="tx1"/>
            </a:solidFill>
          </a:endParaRPr>
        </a:p>
      </dsp:txBody>
      <dsp:txXfrm>
        <a:off x="6297300" y="452604"/>
        <a:ext cx="303709" cy="751585"/>
      </dsp:txXfrm>
    </dsp:sp>
    <dsp:sp modelId="{EAE2C7FD-1A84-4E72-B49C-8630CA0F7595}">
      <dsp:nvSpPr>
        <dsp:cNvPr id="0" name=""/>
        <dsp:cNvSpPr/>
      </dsp:nvSpPr>
      <dsp:spPr>
        <a:xfrm>
          <a:off x="6675266" y="1429578"/>
          <a:ext cx="552197" cy="869358"/>
        </a:xfrm>
        <a:prstGeom prst="downArrow">
          <a:avLst>
            <a:gd name="adj1" fmla="val 55000"/>
            <a:gd name="adj2" fmla="val 45000"/>
          </a:avLst>
        </a:prstGeom>
        <a:solidFill>
          <a:schemeClr val="accent6">
            <a:alpha val="90000"/>
            <a:tint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US" sz="3200" kern="1200">
            <a:solidFill>
              <a:schemeClr val="tx1"/>
            </a:solidFill>
          </a:endParaRPr>
        </a:p>
      </dsp:txBody>
      <dsp:txXfrm>
        <a:off x="6799510" y="1429578"/>
        <a:ext cx="303709" cy="732689"/>
      </dsp:txXfrm>
    </dsp:sp>
    <dsp:sp modelId="{9CFCE708-122A-453A-AB72-9AB817D10FB3}">
      <dsp:nvSpPr>
        <dsp:cNvPr id="0" name=""/>
        <dsp:cNvSpPr/>
      </dsp:nvSpPr>
      <dsp:spPr>
        <a:xfrm>
          <a:off x="7177477" y="2392595"/>
          <a:ext cx="552197" cy="850058"/>
        </a:xfrm>
        <a:prstGeom prst="downArrow">
          <a:avLst>
            <a:gd name="adj1" fmla="val 55000"/>
            <a:gd name="adj2" fmla="val 45000"/>
          </a:avLst>
        </a:prstGeom>
        <a:solidFill>
          <a:schemeClr val="accent6">
            <a:alpha val="90000"/>
            <a:tint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US" sz="3200" kern="1200">
            <a:solidFill>
              <a:schemeClr val="tx1"/>
            </a:solidFill>
          </a:endParaRPr>
        </a:p>
      </dsp:txBody>
      <dsp:txXfrm>
        <a:off x="7301721" y="2392595"/>
        <a:ext cx="303709" cy="713389"/>
      </dsp:txXfrm>
    </dsp:sp>
    <dsp:sp modelId="{DB771263-C6B5-4811-B8FE-3F11DCC09466}">
      <dsp:nvSpPr>
        <dsp:cNvPr id="0" name=""/>
        <dsp:cNvSpPr/>
      </dsp:nvSpPr>
      <dsp:spPr>
        <a:xfrm>
          <a:off x="7679687" y="3355609"/>
          <a:ext cx="552197" cy="877961"/>
        </a:xfrm>
        <a:prstGeom prst="downArrow">
          <a:avLst>
            <a:gd name="adj1" fmla="val 55000"/>
            <a:gd name="adj2" fmla="val 45000"/>
          </a:avLst>
        </a:prstGeom>
        <a:solidFill>
          <a:schemeClr val="accent6">
            <a:alpha val="90000"/>
            <a:tint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US" sz="3200" kern="1200">
            <a:solidFill>
              <a:schemeClr val="tx1"/>
            </a:solidFill>
          </a:endParaRPr>
        </a:p>
      </dsp:txBody>
      <dsp:txXfrm>
        <a:off x="7803931" y="3355609"/>
        <a:ext cx="303709" cy="74129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Arial"/>
              </a:defRPr>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Arial"/>
              </a:defRPr>
            </a:lvl1pPr>
          </a:lstStyle>
          <a:p>
            <a:fld id="{6D897152-DE77-45FD-88A8-F476B071AE69}" type="datetimeFigureOut">
              <a:rPr lang="en-US" smtClean="0"/>
              <a:pPr/>
              <a:t>6/29/2016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atin typeface="Arial"/>
              </a:defRPr>
            </a:lvl1pPr>
          </a:lstStyle>
          <a:p>
            <a:fld id="{9CEA1831-08D6-4256-8CD1-11E390C8FCC9}" type="slidenum">
              <a:rPr lang="en-US" smtClean="0"/>
              <a:pPr/>
              <a:t>‹#›</a:t>
            </a:fld>
            <a:endParaRPr lang="en-US" dirty="0"/>
          </a:p>
        </p:txBody>
      </p:sp>
    </p:spTree>
    <p:extLst>
      <p:ext uri="{BB962C8B-B14F-4D97-AF65-F5344CB8AC3E}">
        <p14:creationId xmlns:p14="http://schemas.microsoft.com/office/powerpoint/2010/main" val="10639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a:ea typeface="+mn-ea"/>
        <a:cs typeface="+mn-cs"/>
      </a:defRPr>
    </a:lvl1pPr>
    <a:lvl2pPr marL="457200" algn="l" defTabSz="914400" rtl="0" eaLnBrk="1" latinLnBrk="0" hangingPunct="1">
      <a:defRPr sz="1200" kern="1200">
        <a:solidFill>
          <a:schemeClr val="tx1"/>
        </a:solidFill>
        <a:latin typeface="Arial"/>
        <a:ea typeface="+mn-ea"/>
        <a:cs typeface="+mn-cs"/>
      </a:defRPr>
    </a:lvl2pPr>
    <a:lvl3pPr marL="914400" algn="l" defTabSz="914400" rtl="0" eaLnBrk="1" latinLnBrk="0" hangingPunct="1">
      <a:defRPr sz="1200" kern="1200">
        <a:solidFill>
          <a:schemeClr val="tx1"/>
        </a:solidFill>
        <a:latin typeface="Arial"/>
        <a:ea typeface="+mn-ea"/>
        <a:cs typeface="+mn-cs"/>
      </a:defRPr>
    </a:lvl3pPr>
    <a:lvl4pPr marL="1371600" algn="l" defTabSz="914400" rtl="0" eaLnBrk="1" latinLnBrk="0" hangingPunct="1">
      <a:defRPr sz="1200" kern="1200">
        <a:solidFill>
          <a:schemeClr val="tx1"/>
        </a:solidFill>
        <a:latin typeface="Arial"/>
        <a:ea typeface="+mn-ea"/>
        <a:cs typeface="+mn-cs"/>
      </a:defRPr>
    </a:lvl4pPr>
    <a:lvl5pPr marL="1828800" algn="l" defTabSz="914400" rtl="0" eaLnBrk="1" latinLnBrk="0" hangingPunct="1">
      <a:defRPr sz="1200" kern="1200">
        <a:solidFill>
          <a:schemeClr val="tx1"/>
        </a:solidFill>
        <a:latin typeface="Arial"/>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EA1831-08D6-4256-8CD1-11E390C8FCC9}" type="slidenum">
              <a:rPr lang="en-US" smtClean="0"/>
              <a:pPr/>
              <a:t>1</a:t>
            </a:fld>
            <a:endParaRPr lang="en-US" dirty="0"/>
          </a:p>
        </p:txBody>
      </p:sp>
    </p:spTree>
    <p:extLst>
      <p:ext uri="{BB962C8B-B14F-4D97-AF65-F5344CB8AC3E}">
        <p14:creationId xmlns:p14="http://schemas.microsoft.com/office/powerpoint/2010/main" val="1696900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a:t>
            </a:r>
            <a:r>
              <a:rPr lang="en-US" dirty="0" err="1" smtClean="0"/>
              <a:t>Jha</a:t>
            </a:r>
            <a:r>
              <a:rPr lang="en-US" dirty="0" smtClean="0"/>
              <a:t> AK, </a:t>
            </a:r>
            <a:r>
              <a:rPr lang="en-US" dirty="0" err="1" smtClean="0"/>
              <a:t>Larizgoitia</a:t>
            </a:r>
            <a:r>
              <a:rPr lang="en-US" dirty="0" smtClean="0"/>
              <a:t> I, </a:t>
            </a:r>
            <a:r>
              <a:rPr lang="en-US" dirty="0" err="1" smtClean="0"/>
              <a:t>Audera</a:t>
            </a:r>
            <a:r>
              <a:rPr lang="en-US" dirty="0" smtClean="0"/>
              <a:t>-Lopez C, </a:t>
            </a:r>
            <a:r>
              <a:rPr lang="en-US" dirty="0" err="1" smtClean="0"/>
              <a:t>Prasopa-Plaisier</a:t>
            </a:r>
            <a:r>
              <a:rPr lang="en-US" dirty="0" smtClean="0"/>
              <a:t> N, Waters H, Bates DW. The global burden of unsafe medical care: analytic modeling of observational studies. BMJ </a:t>
            </a:r>
            <a:r>
              <a:rPr lang="en-US" dirty="0" err="1" smtClean="0"/>
              <a:t>Qual</a:t>
            </a:r>
            <a:r>
              <a:rPr lang="en-US" dirty="0" smtClean="0"/>
              <a:t> </a:t>
            </a:r>
            <a:r>
              <a:rPr lang="en-US" dirty="0" err="1" smtClean="0"/>
              <a:t>Saf</a:t>
            </a:r>
            <a:r>
              <a:rPr lang="en-US" dirty="0" smtClean="0"/>
              <a:t> 2013; 22;809-15. Retrieved from: http://qualitysafety.bmj.com/content/22/10/809.full.pdf+html</a:t>
            </a:r>
          </a:p>
          <a:p>
            <a:endParaRPr lang="en-US" dirty="0" smtClean="0"/>
          </a:p>
          <a:p>
            <a:r>
              <a:rPr lang="en-US" dirty="0" smtClean="0"/>
              <a:t>2 US Department of Health and Human Services. Surgeon General's Call to Action to Prevent Deep Vein Thrombosis and Pulmonary Embolism 2008. Available at: http://www.surgeongeneral.gov/topics/deepvein.</a:t>
            </a:r>
          </a:p>
          <a:p>
            <a:endParaRPr lang="en-US" dirty="0" smtClean="0"/>
          </a:p>
          <a:p>
            <a:r>
              <a:rPr lang="en-US" dirty="0" smtClean="0"/>
              <a:t>3 </a:t>
            </a:r>
            <a:r>
              <a:rPr lang="en-US" dirty="0" err="1" smtClean="0"/>
              <a:t>Heit</a:t>
            </a:r>
            <a:r>
              <a:rPr lang="en-US" dirty="0" smtClean="0"/>
              <a:t>, JA. Poster 68 presented at: American Society of Hematology, 47th Annual Meeting, Atlanta, GA, December 10-13, 2005.</a:t>
            </a:r>
          </a:p>
          <a:p>
            <a:endParaRPr lang="en-US" dirty="0" smtClean="0"/>
          </a:p>
          <a:p>
            <a:r>
              <a:rPr lang="en-US" dirty="0" smtClean="0"/>
              <a:t>4 Cohen AT, </a:t>
            </a:r>
            <a:r>
              <a:rPr lang="en-US" dirty="0" err="1" smtClean="0"/>
              <a:t>Agnelli</a:t>
            </a:r>
            <a:r>
              <a:rPr lang="en-US" dirty="0" smtClean="0"/>
              <a:t> G, Anderson FA, et al. Venous thromboembolism (VTE) in Europe. </a:t>
            </a:r>
            <a:r>
              <a:rPr lang="en-US" dirty="0" err="1" smtClean="0"/>
              <a:t>Thromb</a:t>
            </a:r>
            <a:r>
              <a:rPr lang="en-US" dirty="0" smtClean="0"/>
              <a:t> </a:t>
            </a:r>
            <a:r>
              <a:rPr lang="en-US" dirty="0" err="1" smtClean="0"/>
              <a:t>Haemost</a:t>
            </a:r>
            <a:r>
              <a:rPr lang="en-US" dirty="0" smtClean="0"/>
              <a:t>. 2007;98:756-764. </a:t>
            </a:r>
          </a:p>
          <a:p>
            <a:endParaRPr lang="en-US" dirty="0"/>
          </a:p>
        </p:txBody>
      </p:sp>
      <p:sp>
        <p:nvSpPr>
          <p:cNvPr id="4" name="Slide Number Placeholder 3"/>
          <p:cNvSpPr>
            <a:spLocks noGrp="1"/>
          </p:cNvSpPr>
          <p:nvPr>
            <p:ph type="sldNum" sz="quarter" idx="10"/>
          </p:nvPr>
        </p:nvSpPr>
        <p:spPr/>
        <p:txBody>
          <a:bodyPr/>
          <a:lstStyle/>
          <a:p>
            <a:fld id="{9CEA1831-08D6-4256-8CD1-11E390C8FCC9}" type="slidenum">
              <a:rPr lang="en-US" smtClean="0"/>
              <a:pPr/>
              <a:t>2</a:t>
            </a:fld>
            <a:endParaRPr lang="en-US" dirty="0"/>
          </a:p>
        </p:txBody>
      </p:sp>
    </p:spTree>
    <p:extLst>
      <p:ext uri="{BB962C8B-B14F-4D97-AF65-F5344CB8AC3E}">
        <p14:creationId xmlns:p14="http://schemas.microsoft.com/office/powerpoint/2010/main" val="2947924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defTabSz="930275" eaLnBrk="0" hangingPunct="0">
              <a:defRPr sz="2400">
                <a:solidFill>
                  <a:schemeClr val="tx1"/>
                </a:solidFill>
                <a:latin typeface="Arial" pitchFamily="34" charset="0"/>
                <a:ea typeface="MS PGothic" pitchFamily="34" charset="-128"/>
              </a:defRPr>
            </a:lvl1pPr>
            <a:lvl2pPr marL="742950" indent="-285750" defTabSz="930275" eaLnBrk="0" hangingPunct="0">
              <a:defRPr sz="2400">
                <a:solidFill>
                  <a:schemeClr val="tx1"/>
                </a:solidFill>
                <a:latin typeface="Arial" pitchFamily="34" charset="0"/>
                <a:ea typeface="MS PGothic" pitchFamily="34" charset="-128"/>
              </a:defRPr>
            </a:lvl2pPr>
            <a:lvl3pPr marL="1143000" indent="-228600" defTabSz="930275" eaLnBrk="0" hangingPunct="0">
              <a:defRPr sz="2400">
                <a:solidFill>
                  <a:schemeClr val="tx1"/>
                </a:solidFill>
                <a:latin typeface="Arial" pitchFamily="34" charset="0"/>
                <a:ea typeface="MS PGothic" pitchFamily="34" charset="-128"/>
              </a:defRPr>
            </a:lvl3pPr>
            <a:lvl4pPr marL="1600200" indent="-228600" defTabSz="930275" eaLnBrk="0" hangingPunct="0">
              <a:defRPr sz="2400">
                <a:solidFill>
                  <a:schemeClr val="tx1"/>
                </a:solidFill>
                <a:latin typeface="Arial" pitchFamily="34" charset="0"/>
                <a:ea typeface="MS PGothic" pitchFamily="34" charset="-128"/>
              </a:defRPr>
            </a:lvl4pPr>
            <a:lvl5pPr marL="2057400" indent="-228600" defTabSz="930275" eaLnBrk="0" hangingPunct="0">
              <a:defRPr sz="2400">
                <a:solidFill>
                  <a:schemeClr val="tx1"/>
                </a:solidFill>
                <a:latin typeface="Arial" pitchFamily="34" charset="0"/>
                <a:ea typeface="MS PGothic" pitchFamily="34" charset="-128"/>
              </a:defRPr>
            </a:lvl5pPr>
            <a:lvl6pPr marL="2514600" indent="-228600" defTabSz="930275"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930275"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930275"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930275"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D8BED6F-9616-40D9-9EAF-B6033439FA9E}" type="slidenum">
              <a:rPr lang="en-US" altLang="en-US" sz="1200" smtClean="0"/>
              <a:pPr/>
              <a:t>3</a:t>
            </a:fld>
            <a:endParaRPr lang="en-US" altLang="en-US" sz="1200" smtClean="0"/>
          </a:p>
        </p:txBody>
      </p:sp>
      <p:sp>
        <p:nvSpPr>
          <p:cNvPr id="145411" name="Rectangle 2"/>
          <p:cNvSpPr>
            <a:spLocks noGrp="1" noRot="1" noChangeAspect="1" noChangeArrowheads="1" noTextEdit="1"/>
          </p:cNvSpPr>
          <p:nvPr>
            <p:ph type="sldImg"/>
          </p:nvPr>
        </p:nvSpPr>
        <p:spPr>
          <a:solidFill>
            <a:srgbClr val="FFFFFF"/>
          </a:solidFill>
          <a:ln/>
        </p:spPr>
      </p:sp>
      <p:sp>
        <p:nvSpPr>
          <p:cNvPr id="1454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dirty="0" smtClean="0">
              <a:latin typeface="Arial" pitchFamily="34" charset="0"/>
            </a:endParaRPr>
          </a:p>
          <a:p>
            <a:pPr eaLnBrk="1" hangingPunct="1"/>
            <a:r>
              <a:rPr lang="en-US" altLang="en-US" sz="900" b="1" dirty="0" smtClean="0">
                <a:latin typeface="Arial" pitchFamily="34" charset="0"/>
              </a:rPr>
              <a:t>										</a:t>
            </a:r>
            <a:endParaRPr lang="en-US" altLang="en-US" sz="900" dirty="0" smtClean="0">
              <a:latin typeface="Arial" pitchFamily="34" charset="0"/>
            </a:endParaRPr>
          </a:p>
          <a:p>
            <a:pPr eaLnBrk="1" hangingPunct="1"/>
            <a:endParaRPr lang="en-US" altLang="en-US" sz="900" dirty="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43937A-1539-46DE-965A-406C30D03098}" type="slidenum">
              <a:rPr lang="en-US" altLang="en-US"/>
              <a:pPr/>
              <a:t>4</a:t>
            </a:fld>
            <a:endParaRPr lang="en-US" altLang="en-US"/>
          </a:p>
        </p:txBody>
      </p:sp>
      <p:sp>
        <p:nvSpPr>
          <p:cNvPr id="37890" name="Rectangle 2"/>
          <p:cNvSpPr>
            <a:spLocks noGrp="1" noRot="1" noChangeAspect="1" noChangeArrowheads="1"/>
          </p:cNvSpPr>
          <p:nvPr>
            <p:ph type="sldImg"/>
          </p:nvPr>
        </p:nvSpPr>
        <p:spPr bwMode="auto">
          <a:xfrm>
            <a:off x="1158875" y="676275"/>
            <a:ext cx="4710113" cy="3532188"/>
          </a:xfrm>
          <a:prstGeom prst="rect">
            <a:avLst/>
          </a:prstGeom>
          <a:solidFill>
            <a:srgbClr val="FFFFFF"/>
          </a:solidFill>
          <a:ln>
            <a:solidFill>
              <a:srgbClr val="000000"/>
            </a:solidFill>
            <a:miter lim="800000"/>
            <a:headEnd/>
            <a:tailEnd/>
          </a:ln>
        </p:spPr>
      </p:sp>
      <p:sp>
        <p:nvSpPr>
          <p:cNvPr id="37891" name="Rectangle 3"/>
          <p:cNvSpPr>
            <a:spLocks noGrp="1" noChangeArrowheads="1"/>
          </p:cNvSpPr>
          <p:nvPr>
            <p:ph type="body" idx="1"/>
          </p:nvPr>
        </p:nvSpPr>
        <p:spPr bwMode="auto">
          <a:xfrm>
            <a:off x="926145" y="4435210"/>
            <a:ext cx="5170973" cy="4134518"/>
          </a:xfrm>
          <a:prstGeom prst="rect">
            <a:avLst/>
          </a:prstGeom>
          <a:solidFill>
            <a:srgbClr val="FFFFFF"/>
          </a:solidFill>
          <a:ln>
            <a:solidFill>
              <a:srgbClr val="000000"/>
            </a:solidFill>
            <a:miter lim="800000"/>
            <a:headEnd/>
            <a:tailEnd/>
          </a:ln>
        </p:spPr>
        <p:txBody>
          <a:bodyPr lIns="91217" tIns="45608" rIns="91217" bIns="45608"/>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http://www.acphospitalist.org/archives/2008/11/tool.pdf</a:t>
            </a:r>
            <a:endParaRPr lang="en-US" dirty="0"/>
          </a:p>
        </p:txBody>
      </p:sp>
      <p:sp>
        <p:nvSpPr>
          <p:cNvPr id="4" name="Slide Number Placeholder 3"/>
          <p:cNvSpPr>
            <a:spLocks noGrp="1"/>
          </p:cNvSpPr>
          <p:nvPr>
            <p:ph type="sldNum" sz="quarter" idx="10"/>
          </p:nvPr>
        </p:nvSpPr>
        <p:spPr/>
        <p:txBody>
          <a:bodyPr/>
          <a:lstStyle/>
          <a:p>
            <a:fld id="{9CEA1831-08D6-4256-8CD1-11E390C8FCC9}" type="slidenum">
              <a:rPr lang="en-US" smtClean="0"/>
              <a:t>6</a:t>
            </a:fld>
            <a:endParaRPr lang="en-US"/>
          </a:p>
        </p:txBody>
      </p:sp>
    </p:spTree>
    <p:extLst>
      <p:ext uri="{BB962C8B-B14F-4D97-AF65-F5344CB8AC3E}">
        <p14:creationId xmlns:p14="http://schemas.microsoft.com/office/powerpoint/2010/main" val="681515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7066" indent="-291179">
              <a:defRPr>
                <a:solidFill>
                  <a:schemeClr val="tx1"/>
                </a:solidFill>
                <a:latin typeface="Arial" pitchFamily="34" charset="0"/>
              </a:defRPr>
            </a:lvl2pPr>
            <a:lvl3pPr marL="1164717" indent="-232943">
              <a:defRPr>
                <a:solidFill>
                  <a:schemeClr val="tx1"/>
                </a:solidFill>
                <a:latin typeface="Arial" pitchFamily="34" charset="0"/>
              </a:defRPr>
            </a:lvl3pPr>
            <a:lvl4pPr marL="1630604" indent="-232943">
              <a:defRPr>
                <a:solidFill>
                  <a:schemeClr val="tx1"/>
                </a:solidFill>
                <a:latin typeface="Arial" pitchFamily="34" charset="0"/>
              </a:defRPr>
            </a:lvl4pPr>
            <a:lvl5pPr marL="2096491" indent="-232943">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fld id="{014E6D40-D217-4BB5-869B-50DE65A49370}" type="slidenum">
              <a:rPr lang="en-US" altLang="en-US" smtClean="0"/>
              <a:pPr/>
              <a:t>8</a:t>
            </a:fld>
            <a:endParaRPr lang="en-US" alt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dirty="0">
                <a:latin typeface="Arial" pitchFamily="34" charset="0"/>
              </a:rPr>
              <a:t>1 in 10  of the &gt; 2 million Americans developing DVT goes on to die from pulmonary embolism (PE). </a:t>
            </a:r>
          </a:p>
          <a:p>
            <a:pPr eaLnBrk="1" hangingPunct="1"/>
            <a:r>
              <a:rPr lang="en-US" altLang="en-US" sz="1000" dirty="0">
                <a:latin typeface="Arial" pitchFamily="34" charset="0"/>
              </a:rPr>
              <a:t>These 200,000 patient deaths represent more annual deaths than those from breast cancer, AIDS, and traffic accidents combined.</a:t>
            </a:r>
          </a:p>
          <a:p>
            <a:pPr eaLnBrk="1" hangingPunct="1"/>
            <a:r>
              <a:rPr lang="en-US" altLang="en-US" sz="1000" dirty="0">
                <a:latin typeface="Arial" pitchFamily="34" charset="0"/>
              </a:rPr>
              <a:t>Many of these VTE deaths contribute to hospital mortality.</a:t>
            </a:r>
          </a:p>
          <a:p>
            <a:pPr eaLnBrk="1" hangingPunct="1"/>
            <a:r>
              <a:rPr lang="en-US" altLang="en-US" sz="1000" dirty="0">
                <a:latin typeface="Arial" pitchFamily="34" charset="0"/>
              </a:rPr>
              <a:t>Pulmonary embolism is the most common preventable cause of death in the hospital; an estimated 10% of inpatient deaths are secondary to PE.</a:t>
            </a:r>
          </a:p>
          <a:p>
            <a:pPr eaLnBrk="1" hangingPunct="1">
              <a:buFont typeface="Symbol" pitchFamily="18" charset="2"/>
              <a:buChar char=""/>
            </a:pPr>
            <a:r>
              <a:rPr lang="en-US" altLang="en-US" sz="1000" dirty="0">
                <a:latin typeface="Arial" pitchFamily="34" charset="0"/>
              </a:rPr>
              <a:t>Not only do patients with VTE suffer a 30% cumulative risk for recurrence, they are also at risk for the potentially disabling post-thrombotic syndrome. </a:t>
            </a:r>
          </a:p>
          <a:p>
            <a:pPr eaLnBrk="1" hangingPunct="1"/>
            <a:endParaRPr lang="en-US" altLang="en-US" sz="1000" dirty="0" smtClean="0">
              <a:latin typeface="Arial" pitchFamily="34" charset="0"/>
            </a:endParaRPr>
          </a:p>
          <a:p>
            <a:pPr eaLnBrk="1" hangingPunct="1"/>
            <a:endParaRPr lang="en-US" altLang="en-US" sz="1000" dirty="0" smtClean="0">
              <a:latin typeface="Arial" pitchFamily="34" charset="0"/>
            </a:endParaRPr>
          </a:p>
          <a:p>
            <a:pPr eaLnBrk="1" hangingPunct="1"/>
            <a:r>
              <a:rPr lang="en-US" altLang="en-US" sz="1000" dirty="0" smtClean="0">
                <a:latin typeface="Arial" pitchFamily="34" charset="0"/>
              </a:rPr>
              <a:t>3. </a:t>
            </a:r>
            <a:r>
              <a:rPr lang="en-US" altLang="en-US" sz="1000" dirty="0" err="1" smtClean="0">
                <a:latin typeface="Arial" pitchFamily="34" charset="0"/>
              </a:rPr>
              <a:t>Heit</a:t>
            </a:r>
            <a:r>
              <a:rPr lang="en-US" altLang="en-US" sz="1000" dirty="0" smtClean="0">
                <a:latin typeface="Arial" pitchFamily="34" charset="0"/>
              </a:rPr>
              <a:t> JA, O'Fallon WM, </a:t>
            </a:r>
            <a:r>
              <a:rPr lang="en-US" altLang="en-US" sz="1000" dirty="0" err="1" smtClean="0">
                <a:latin typeface="Arial" pitchFamily="34" charset="0"/>
              </a:rPr>
              <a:t>Petterson</a:t>
            </a:r>
            <a:r>
              <a:rPr lang="en-US" altLang="en-US" sz="1000" dirty="0" smtClean="0">
                <a:latin typeface="Arial" pitchFamily="34" charset="0"/>
              </a:rPr>
              <a:t> TM, et al: Relative impact of risk factors for deep vein thrombosis and pulmonary embolism: A population-based study. Arch Intern Med 2002;162(11):1245-1248.</a:t>
            </a:r>
            <a:endParaRPr lang="en-US" altLang="en-US" sz="1000" dirty="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33DC0A-46EF-45AB-B74F-D6AD2E837D1B}" type="slidenum">
              <a:rPr lang="en-US" altLang="en-US"/>
              <a:pPr/>
              <a:t>12</a:t>
            </a:fld>
            <a:endParaRPr lang="en-US" altLang="en-US"/>
          </a:p>
        </p:txBody>
      </p:sp>
      <p:sp>
        <p:nvSpPr>
          <p:cNvPr id="48130" name="Rectangle 2"/>
          <p:cNvSpPr>
            <a:spLocks noGrp="1" noRot="1" noChangeAspect="1" noChangeArrowheads="1"/>
          </p:cNvSpPr>
          <p:nvPr>
            <p:ph type="sldImg"/>
          </p:nvPr>
        </p:nvSpPr>
        <p:spPr bwMode="auto">
          <a:xfrm>
            <a:off x="1158875" y="676275"/>
            <a:ext cx="4710113" cy="3532188"/>
          </a:xfrm>
          <a:prstGeom prst="rect">
            <a:avLst/>
          </a:prstGeom>
          <a:solidFill>
            <a:srgbClr val="FFFFFF"/>
          </a:solidFill>
          <a:ln>
            <a:solidFill>
              <a:srgbClr val="000000"/>
            </a:solidFill>
            <a:miter lim="800000"/>
            <a:headEnd/>
            <a:tailEnd/>
          </a:ln>
        </p:spPr>
      </p:sp>
      <p:sp>
        <p:nvSpPr>
          <p:cNvPr id="48131" name="Rectangle 3"/>
          <p:cNvSpPr>
            <a:spLocks noGrp="1" noChangeArrowheads="1"/>
          </p:cNvSpPr>
          <p:nvPr>
            <p:ph type="body" idx="1"/>
          </p:nvPr>
        </p:nvSpPr>
        <p:spPr bwMode="auto">
          <a:xfrm>
            <a:off x="926145" y="4435210"/>
            <a:ext cx="5170973" cy="4134518"/>
          </a:xfrm>
          <a:prstGeom prst="rect">
            <a:avLst/>
          </a:prstGeom>
          <a:solidFill>
            <a:srgbClr val="FFFFFF"/>
          </a:solidFill>
          <a:ln>
            <a:solidFill>
              <a:srgbClr val="000000"/>
            </a:solidFill>
            <a:miter lim="800000"/>
            <a:headEnd/>
            <a:tailEnd/>
          </a:ln>
        </p:spPr>
        <p:txBody>
          <a:bodyPr lIns="91217" tIns="45608" rIns="91217" bIns="45608"/>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C9B73D-99B7-4B41-902C-AB1D92BB6C49}" type="slidenum">
              <a:rPr lang="en-US" smtClean="0"/>
              <a:t>25</a:t>
            </a:fld>
            <a:endParaRPr lang="en-US"/>
          </a:p>
        </p:txBody>
      </p:sp>
    </p:spTree>
    <p:extLst>
      <p:ext uri="{BB962C8B-B14F-4D97-AF65-F5344CB8AC3E}">
        <p14:creationId xmlns:p14="http://schemas.microsoft.com/office/powerpoint/2010/main" val="2069038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15E47E-4878-4ABC-9CB9-E2E028573845}" type="slidenum">
              <a:rPr lang="en-US" smtClean="0"/>
              <a:t>26</a:t>
            </a:fld>
            <a:endParaRPr lang="en-US"/>
          </a:p>
        </p:txBody>
      </p:sp>
    </p:spTree>
    <p:extLst>
      <p:ext uri="{BB962C8B-B14F-4D97-AF65-F5344CB8AC3E}">
        <p14:creationId xmlns:p14="http://schemas.microsoft.com/office/powerpoint/2010/main" val="22617099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Arial"/>
            </a:endParaRPr>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Arial"/>
            </a:endParaRPr>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Arial"/>
            </a:endParaRPr>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Arial"/>
            </a:endParaRPr>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Arial"/>
            </a:endParaRPr>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Arial"/>
            </a:endParaRPr>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Arial"/>
            </a:endParaRPr>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Aria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a:prstGeom prst="rect">
            <a:avLst/>
          </a:prstGeom>
        </p:spPr>
        <p:txBody>
          <a:bodyPr/>
          <a:lstStyle>
            <a:lvl1pPr>
              <a:defRPr>
                <a:latin typeface="Arial"/>
              </a:defRPr>
            </a:lvl1pPr>
          </a:lstStyle>
          <a:p>
            <a:fld id="{9D21D778-B565-4D7E-94D7-64010A445B68}" type="datetimeFigureOut">
              <a:rPr lang="en-US" smtClean="0"/>
              <a:pPr/>
              <a:t>6/29/2016</a:t>
            </a:fld>
            <a:endParaRPr lang="en-US" dirty="0"/>
          </a:p>
        </p:txBody>
      </p:sp>
      <p:sp>
        <p:nvSpPr>
          <p:cNvPr id="17" name="Footer Placeholder 16"/>
          <p:cNvSpPr>
            <a:spLocks noGrp="1"/>
          </p:cNvSpPr>
          <p:nvPr>
            <p:ph type="ftr" sz="quarter" idx="11"/>
          </p:nvPr>
        </p:nvSpPr>
        <p:spPr>
          <a:xfrm>
            <a:off x="5410200" y="4205288"/>
            <a:ext cx="1295400" cy="457200"/>
          </a:xfrm>
          <a:prstGeom prst="rect">
            <a:avLst/>
          </a:prstGeom>
        </p:spPr>
        <p:txBody>
          <a:bodyPr/>
          <a:lstStyle>
            <a:lvl1pPr>
              <a:defRPr>
                <a:latin typeface="Arial"/>
              </a:defRPr>
            </a:lvl1pPr>
          </a:lstStyle>
          <a:p>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811"/>
            <a:ext cx="9159748" cy="6869811"/>
          </a:xfrm>
          <a:prstGeom prst="rect">
            <a:avLst/>
          </a:prstGeom>
        </p:spPr>
      </p:pic>
      <p:pic>
        <p:nvPicPr>
          <p:cNvPr id="2" name="Picture 1" descr="BSC_wtag_KOwhite.png"/>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33"/>
          <a:stretch/>
        </p:blipFill>
        <p:spPr>
          <a:xfrm>
            <a:off x="7513270" y="68380"/>
            <a:ext cx="1519090" cy="531759"/>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12"/>
          <p:cNvSpPr>
            <a:spLocks noGrp="1"/>
          </p:cNvSpPr>
          <p:nvPr>
            <p:ph idx="1"/>
          </p:nvPr>
        </p:nvSpPr>
        <p:spPr>
          <a:xfrm>
            <a:off x="283235" y="1553622"/>
            <a:ext cx="8229600" cy="4325112"/>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 name="Slide Number Placeholder 1"/>
          <p:cNvSpPr>
            <a:spLocks noGrp="1"/>
          </p:cNvSpPr>
          <p:nvPr>
            <p:ph type="sldNum" sz="quarter" idx="10"/>
          </p:nvPr>
        </p:nvSpPr>
        <p:spPr/>
        <p:txBody>
          <a:bodyPr/>
          <a:lstStyle>
            <a:lvl1pPr>
              <a:defRPr sz="1100">
                <a:solidFill>
                  <a:schemeClr val="bg1"/>
                </a:solidFill>
                <a:latin typeface="Arial" panose="020B0604020202020204" pitchFamily="34" charset="0"/>
                <a:cs typeface="Arial" panose="020B0604020202020204" pitchFamily="34" charset="0"/>
              </a:defRPr>
            </a:lvl1pPr>
          </a:lstStyle>
          <a:p>
            <a:r>
              <a:rPr lang="en-US" smtClean="0"/>
              <a:t>PI-368802-AA</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811"/>
            <a:ext cx="9159748" cy="6869811"/>
          </a:xfrm>
          <a:prstGeom prst="rect">
            <a:avLst/>
          </a:prstGeom>
        </p:spPr>
      </p:pic>
      <p:sp>
        <p:nvSpPr>
          <p:cNvPr id="8" name="Title Placeholder 21"/>
          <p:cNvSpPr>
            <a:spLocks noGrp="1"/>
          </p:cNvSpPr>
          <p:nvPr>
            <p:ph type="title" hasCustomPrompt="1"/>
          </p:nvPr>
        </p:nvSpPr>
        <p:spPr>
          <a:xfrm>
            <a:off x="283235" y="2030147"/>
            <a:ext cx="8229600" cy="805246"/>
          </a:xfrm>
          <a:prstGeom prst="rect">
            <a:avLst/>
          </a:prstGeom>
          <a:ln>
            <a:noFill/>
          </a:ln>
        </p:spPr>
        <p:txBody>
          <a:bodyPr vert="horz" anchor="ctr">
            <a:normAutofit/>
          </a:bodyPr>
          <a:lstStyle>
            <a:lvl1pPr>
              <a:defRPr>
                <a:solidFill>
                  <a:schemeClr val="bg1"/>
                </a:solidFill>
              </a:defRPr>
            </a:lvl1pPr>
          </a:lstStyle>
          <a:p>
            <a:r>
              <a:rPr kumimoji="0" lang="en-US" dirty="0" smtClean="0"/>
              <a:t>Click to edit Section</a:t>
            </a:r>
            <a:endParaRPr kumimoji="0"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normAutofit/>
          </a:bodyPr>
          <a:lstStyle>
            <a:lvl1pPr>
              <a:defRPr sz="36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a:prstGeom prst="rect">
            <a:avLst/>
          </a:prstGeom>
        </p:spPr>
        <p:txBody>
          <a:bodyPr/>
          <a:lstStyle>
            <a:lvl1pPr>
              <a:defRPr>
                <a:latin typeface="Arial"/>
              </a:defRPr>
            </a:lvl1pPr>
          </a:lstStyle>
          <a:p>
            <a:fld id="{9D21D778-B565-4D7E-94D7-64010A445B68}" type="datetimeFigureOut">
              <a:rPr lang="en-US" smtClean="0"/>
              <a:pPr/>
              <a:t>6/29/2016</a:t>
            </a:fld>
            <a:endParaRPr lang="en-US" dirty="0"/>
          </a:p>
        </p:txBody>
      </p:sp>
      <p:sp>
        <p:nvSpPr>
          <p:cNvPr id="4" name="Footer Placeholder 3"/>
          <p:cNvSpPr>
            <a:spLocks noGrp="1"/>
          </p:cNvSpPr>
          <p:nvPr>
            <p:ph type="ftr" sz="quarter" idx="11"/>
          </p:nvPr>
        </p:nvSpPr>
        <p:spPr>
          <a:xfrm>
            <a:off x="5257800" y="612648"/>
            <a:ext cx="1325880" cy="457200"/>
          </a:xfrm>
          <a:prstGeom prst="rect">
            <a:avLst/>
          </a:prstGeom>
        </p:spPr>
        <p:txBody>
          <a:bodyPr/>
          <a:lstStyle>
            <a:lvl1pPr>
              <a:defRPr>
                <a:latin typeface="Arial"/>
              </a:defRPr>
            </a:lvl1pPr>
          </a:lstStyle>
          <a:p>
            <a:endParaRPr lang="en-US" dirty="0"/>
          </a:p>
        </p:txBody>
      </p:sp>
      <p:sp>
        <p:nvSpPr>
          <p:cNvPr id="5" name="Slide Number Placeholder 4"/>
          <p:cNvSpPr>
            <a:spLocks noGrp="1"/>
          </p:cNvSpPr>
          <p:nvPr>
            <p:ph type="sldNum" sz="quarter" idx="12"/>
          </p:nvPr>
        </p:nvSpPr>
        <p:spPr>
          <a:xfrm>
            <a:off x="8174736" y="2272"/>
            <a:ext cx="762000" cy="365760"/>
          </a:xfrm>
          <a:prstGeom prst="rect">
            <a:avLst/>
          </a:prstGeom>
        </p:spPr>
        <p:txBody>
          <a:bodyPr/>
          <a:lstStyle>
            <a:lvl1pPr>
              <a:defRPr>
                <a:latin typeface="Arial"/>
              </a:defRPr>
            </a:lvl1pPr>
          </a:lstStyle>
          <a:p>
            <a:fld id="{2C6B1FF6-39B9-40F5-8B67-33C6354A3D4F}"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86536" y="612648"/>
            <a:ext cx="957264" cy="457200"/>
          </a:xfrm>
          <a:prstGeom prst="rect">
            <a:avLst/>
          </a:prstGeom>
        </p:spPr>
        <p:txBody>
          <a:bodyPr/>
          <a:lstStyle>
            <a:lvl1pPr>
              <a:defRPr>
                <a:latin typeface="Arial"/>
              </a:defRPr>
            </a:lvl1pPr>
          </a:lstStyle>
          <a:p>
            <a:fld id="{9D21D778-B565-4D7E-94D7-64010A445B68}" type="datetimeFigureOut">
              <a:rPr lang="en-US" smtClean="0"/>
              <a:pPr/>
              <a:t>6/29/2016</a:t>
            </a:fld>
            <a:endParaRPr lang="en-US" dirty="0"/>
          </a:p>
        </p:txBody>
      </p:sp>
      <p:sp>
        <p:nvSpPr>
          <p:cNvPr id="3" name="Footer Placeholder 2"/>
          <p:cNvSpPr>
            <a:spLocks noGrp="1"/>
          </p:cNvSpPr>
          <p:nvPr>
            <p:ph type="ftr" sz="quarter" idx="11"/>
          </p:nvPr>
        </p:nvSpPr>
        <p:spPr>
          <a:xfrm>
            <a:off x="5257800" y="612648"/>
            <a:ext cx="1325880" cy="457200"/>
          </a:xfrm>
          <a:prstGeom prst="rect">
            <a:avLst/>
          </a:prstGeom>
        </p:spPr>
        <p:txBody>
          <a:bodyPr/>
          <a:lstStyle>
            <a:lvl1pPr>
              <a:defRPr>
                <a:latin typeface="Arial"/>
              </a:defRPr>
            </a:lvl1pPr>
          </a:lstStyle>
          <a:p>
            <a:endParaRPr lang="en-US" dirty="0"/>
          </a:p>
        </p:txBody>
      </p:sp>
      <p:sp>
        <p:nvSpPr>
          <p:cNvPr id="4" name="Slide Number Placeholder 3"/>
          <p:cNvSpPr>
            <a:spLocks noGrp="1"/>
          </p:cNvSpPr>
          <p:nvPr>
            <p:ph type="sldNum" sz="quarter" idx="12"/>
          </p:nvPr>
        </p:nvSpPr>
        <p:spPr>
          <a:xfrm>
            <a:off x="8174736" y="2272"/>
            <a:ext cx="762000" cy="365760"/>
          </a:xfrm>
          <a:prstGeom prst="rect">
            <a:avLst/>
          </a:prstGeom>
        </p:spPr>
        <p:txBody>
          <a:bodyPr/>
          <a:lstStyle>
            <a:lvl1pPr>
              <a:defRPr>
                <a:latin typeface="Arial"/>
              </a:defRPr>
            </a:lvl1pPr>
          </a:lstStyle>
          <a:p>
            <a:fld id="{2C6B1FF6-39B9-40F5-8B67-33C6354A3D4F}" type="slidenum">
              <a:rPr lang="en-US" smtClean="0"/>
              <a:pPr/>
              <a:t>‹#›</a:t>
            </a:fld>
            <a:endParaRPr lang="en-US" dirty="0">
              <a:solidFill>
                <a:srgbClr val="FFFFFF"/>
              </a:solidFill>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Picture Placeholder 2"/>
          <p:cNvSpPr>
            <a:spLocks noGrp="1"/>
          </p:cNvSpPr>
          <p:nvPr>
            <p:ph type="pic" idx="10"/>
          </p:nvPr>
        </p:nvSpPr>
        <p:spPr>
          <a:xfrm>
            <a:off x="2496312" y="1709928"/>
            <a:ext cx="2039112" cy="30175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 name="Picture Placeholder 2"/>
          <p:cNvSpPr>
            <a:spLocks noGrp="1"/>
          </p:cNvSpPr>
          <p:nvPr>
            <p:ph type="pic" idx="11"/>
          </p:nvPr>
        </p:nvSpPr>
        <p:spPr>
          <a:xfrm>
            <a:off x="4645152" y="1709928"/>
            <a:ext cx="2039112" cy="30175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Picture Placeholder 2"/>
          <p:cNvSpPr>
            <a:spLocks noGrp="1"/>
          </p:cNvSpPr>
          <p:nvPr>
            <p:ph type="pic" idx="12"/>
          </p:nvPr>
        </p:nvSpPr>
        <p:spPr>
          <a:xfrm>
            <a:off x="6784848" y="1709928"/>
            <a:ext cx="2039112" cy="30175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Picture Placeholder 2"/>
          <p:cNvSpPr>
            <a:spLocks noGrp="1"/>
          </p:cNvSpPr>
          <p:nvPr>
            <p:ph type="pic" idx="1"/>
          </p:nvPr>
        </p:nvSpPr>
        <p:spPr>
          <a:xfrm>
            <a:off x="347472" y="1709928"/>
            <a:ext cx="2039112" cy="30175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780403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2" name="Title Placeholder 21"/>
          <p:cNvSpPr>
            <a:spLocks noGrp="1"/>
          </p:cNvSpPr>
          <p:nvPr>
            <p:ph type="title"/>
          </p:nvPr>
        </p:nvSpPr>
        <p:spPr>
          <a:xfrm>
            <a:off x="283235" y="621148"/>
            <a:ext cx="8229600" cy="805246"/>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283235" y="1553622"/>
            <a:ext cx="8229600" cy="4325112"/>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pic>
        <p:nvPicPr>
          <p:cNvPr id="6" name="Picture 5" descr="BSC_wtag_KOwhite.png"/>
          <p:cNvPicPr>
            <a:picLocks noChangeAspect="1"/>
          </p:cNvPicPr>
          <p:nvPr/>
        </p:nvPicPr>
        <p:blipFill rotWithShape="1">
          <a:blip r:embed="rId9" cstate="print">
            <a:extLst>
              <a:ext uri="{28A0092B-C50C-407E-A947-70E740481C1C}">
                <a14:useLocalDpi xmlns:a14="http://schemas.microsoft.com/office/drawing/2010/main" val="0"/>
              </a:ext>
            </a:extLst>
          </a:blip>
          <a:srcRect b="19633"/>
          <a:stretch/>
        </p:blipFill>
        <p:spPr>
          <a:xfrm>
            <a:off x="7513270" y="68380"/>
            <a:ext cx="1519090" cy="531759"/>
          </a:xfrm>
          <a:prstGeom prst="rect">
            <a:avLst/>
          </a:prstGeom>
        </p:spPr>
      </p:pic>
      <p:sp>
        <p:nvSpPr>
          <p:cNvPr id="3" name="Slide Number Placeholder 2"/>
          <p:cNvSpPr>
            <a:spLocks noGrp="1"/>
          </p:cNvSpPr>
          <p:nvPr>
            <p:ph type="sldNum" sz="quarter" idx="4"/>
          </p:nvPr>
        </p:nvSpPr>
        <p:spPr>
          <a:xfrm>
            <a:off x="6870699" y="6441563"/>
            <a:ext cx="2133600" cy="365125"/>
          </a:xfrm>
          <a:prstGeom prst="rect">
            <a:avLst/>
          </a:prstGeom>
        </p:spPr>
        <p:txBody>
          <a:bodyPr vert="horz" lIns="91440" tIns="45720" rIns="91440" bIns="45720" rtlCol="0" anchor="ctr"/>
          <a:lstStyle>
            <a:lvl1pPr algn="r">
              <a:defRPr sz="1050">
                <a:solidFill>
                  <a:srgbClr val="507FAA"/>
                </a:solidFill>
                <a:latin typeface="Arial"/>
              </a:defRPr>
            </a:lvl1pPr>
          </a:lstStyle>
          <a:p>
            <a:fld id="{84E897C7-E802-2943-8C37-6B6357733550}" type="slidenum">
              <a:rPr lang="en-US" smtClean="0"/>
              <a:pPr/>
              <a:t>‹#›</a:t>
            </a:fld>
            <a:endParaRPr lang="en-US" dirty="0"/>
          </a:p>
        </p:txBody>
      </p:sp>
      <p:sp>
        <p:nvSpPr>
          <p:cNvPr id="8" name="Slide Number Placeholder 2"/>
          <p:cNvSpPr txBox="1">
            <a:spLocks/>
          </p:cNvSpPr>
          <p:nvPr/>
        </p:nvSpPr>
        <p:spPr>
          <a:xfrm>
            <a:off x="266700" y="645439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smtClean="0">
                <a:solidFill>
                  <a:srgbClr val="507FAA"/>
                </a:solidFill>
                <a:latin typeface="Arial"/>
                <a:cs typeface="Arial"/>
              </a:rPr>
              <a:t>PI-402606-AA </a:t>
            </a:r>
            <a:r>
              <a:rPr lang="en-US" sz="900" baseline="0" dirty="0" smtClean="0">
                <a:solidFill>
                  <a:srgbClr val="507FAA"/>
                </a:solidFill>
                <a:latin typeface="Arial"/>
                <a:cs typeface="Arial"/>
              </a:rPr>
              <a:t>JUN2016</a:t>
            </a:r>
            <a:endParaRPr lang="en-US" sz="900" dirty="0">
              <a:solidFill>
                <a:srgbClr val="507FAA"/>
              </a:solidFill>
              <a:latin typeface="Arial"/>
              <a:cs typeface="Arial"/>
            </a:endParaRPr>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9" r:id="rId4"/>
    <p:sldLayoutId id="2147483770" r:id="rId5"/>
    <p:sldLayoutId id="2147483771" r:id="rId6"/>
  </p:sldLayoutIdLst>
  <p:timing>
    <p:tnLst>
      <p:par>
        <p:cTn id="1" dur="indefinite" restart="never" nodeType="tmRoot"/>
      </p:par>
    </p:tnLst>
  </p:timing>
  <p:txStyles>
    <p:titleStyle>
      <a:lvl1pPr algn="l" rtl="0" eaLnBrk="1" latinLnBrk="0" hangingPunct="1">
        <a:spcBef>
          <a:spcPct val="0"/>
        </a:spcBef>
        <a:buNone/>
        <a:defRPr kumimoji="0" sz="3200" b="1" kern="1200">
          <a:solidFill>
            <a:srgbClr val="0D3058"/>
          </a:solidFill>
          <a:latin typeface="Arial"/>
          <a:ea typeface="+mj-ea"/>
          <a:cs typeface="+mj-cs"/>
        </a:defRPr>
      </a:lvl1pPr>
    </p:titleStyle>
    <p:bodyStyle>
      <a:lvl1pPr marL="365760" indent="-256032" algn="l" rtl="0" eaLnBrk="1" latinLnBrk="0" hangingPunct="1">
        <a:spcBef>
          <a:spcPts val="300"/>
        </a:spcBef>
        <a:buClr>
          <a:schemeClr val="tx1"/>
        </a:buClr>
        <a:buFont typeface="Georgia"/>
        <a:buChar char="•"/>
        <a:defRPr kumimoji="0" sz="2800" kern="1200">
          <a:solidFill>
            <a:schemeClr val="tx1"/>
          </a:solidFill>
          <a:latin typeface="Arial"/>
          <a:ea typeface="+mn-ea"/>
          <a:cs typeface="+mn-cs"/>
        </a:defRPr>
      </a:lvl1pPr>
      <a:lvl2pPr marL="658368" indent="-246888" algn="l" rtl="0" eaLnBrk="1" latinLnBrk="0" hangingPunct="1">
        <a:spcBef>
          <a:spcPts val="300"/>
        </a:spcBef>
        <a:buClr>
          <a:schemeClr val="tx1"/>
        </a:buClr>
        <a:buFont typeface="Georgia"/>
        <a:buChar char="▫"/>
        <a:defRPr kumimoji="0" sz="2600" kern="1200">
          <a:solidFill>
            <a:schemeClr val="tx1"/>
          </a:solidFill>
          <a:latin typeface="Arial"/>
          <a:ea typeface="+mn-ea"/>
          <a:cs typeface="+mn-cs"/>
        </a:defRPr>
      </a:lvl2pPr>
      <a:lvl3pPr marL="923544" indent="-219456" algn="l" rtl="0" eaLnBrk="1" latinLnBrk="0" hangingPunct="1">
        <a:spcBef>
          <a:spcPts val="300"/>
        </a:spcBef>
        <a:buClr>
          <a:schemeClr val="tx1"/>
        </a:buClr>
        <a:buFont typeface="Wingdings 2"/>
        <a:buChar char=""/>
        <a:defRPr kumimoji="0" sz="2400" kern="1200">
          <a:solidFill>
            <a:schemeClr val="tx1"/>
          </a:solidFill>
          <a:latin typeface="Arial"/>
          <a:ea typeface="+mn-ea"/>
          <a:cs typeface="+mn-cs"/>
        </a:defRPr>
      </a:lvl3pPr>
      <a:lvl4pPr marL="1179576" indent="-201168" algn="l" rtl="0" eaLnBrk="1" latinLnBrk="0" hangingPunct="1">
        <a:spcBef>
          <a:spcPts val="300"/>
        </a:spcBef>
        <a:buClr>
          <a:schemeClr val="tx1"/>
        </a:buClr>
        <a:buFont typeface="Wingdings 2"/>
        <a:buChar char=""/>
        <a:defRPr kumimoji="0" sz="2200" kern="1200">
          <a:solidFill>
            <a:schemeClr val="tx1"/>
          </a:solidFill>
          <a:latin typeface="Arial"/>
          <a:ea typeface="+mn-ea"/>
          <a:cs typeface="+mn-cs"/>
        </a:defRPr>
      </a:lvl4pPr>
      <a:lvl5pPr marL="1389888" indent="-182880" algn="l" rtl="0" eaLnBrk="1" latinLnBrk="0" hangingPunct="1">
        <a:spcBef>
          <a:spcPts val="300"/>
        </a:spcBef>
        <a:buClr>
          <a:schemeClr val="tx1"/>
        </a:buClr>
        <a:buFont typeface="Georgia"/>
        <a:buChar char="▫"/>
        <a:defRPr kumimoji="0" sz="2000" kern="1200">
          <a:solidFill>
            <a:schemeClr val="tx1"/>
          </a:solidFill>
          <a:latin typeface="Arial"/>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www.surgeongeneral.gov/topics/deepvein"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704" y="1915687"/>
            <a:ext cx="4938829" cy="740803"/>
          </a:xfrm>
        </p:spPr>
        <p:txBody>
          <a:bodyPr>
            <a:normAutofit fontScale="90000"/>
          </a:bodyPr>
          <a:lstStyle/>
          <a:p>
            <a:pPr algn="ctr"/>
            <a:r>
              <a:rPr lang="en-US" sz="3600" dirty="0" smtClean="0"/>
              <a:t>Deep Vein Thrombosis</a:t>
            </a:r>
            <a:endParaRPr lang="en-US" sz="5400" strike="sngStrike" dirty="0"/>
          </a:p>
        </p:txBody>
      </p:sp>
      <p:sp>
        <p:nvSpPr>
          <p:cNvPr id="3" name="Subtitle 2"/>
          <p:cNvSpPr>
            <a:spLocks noGrp="1"/>
          </p:cNvSpPr>
          <p:nvPr>
            <p:ph type="subTitle" idx="1"/>
          </p:nvPr>
        </p:nvSpPr>
        <p:spPr>
          <a:xfrm>
            <a:off x="87869" y="2818523"/>
            <a:ext cx="4925821" cy="1752600"/>
          </a:xfrm>
        </p:spPr>
        <p:txBody>
          <a:bodyPr>
            <a:normAutofit/>
          </a:bodyPr>
          <a:lstStyle/>
          <a:p>
            <a:pPr algn="ctr"/>
            <a:r>
              <a:rPr lang="en-US" sz="2000" dirty="0" smtClean="0">
                <a:solidFill>
                  <a:schemeClr val="bg1"/>
                </a:solidFill>
              </a:rPr>
              <a:t>Contemporary options for DVT Treatment</a:t>
            </a:r>
            <a:r>
              <a:rPr lang="en-US" sz="2000" dirty="0" smtClean="0">
                <a:solidFill>
                  <a:srgbClr val="FFFFFF"/>
                </a:solidFill>
              </a:rPr>
              <a:t/>
            </a:r>
            <a:br>
              <a:rPr lang="en-US" sz="2000" dirty="0" smtClean="0">
                <a:solidFill>
                  <a:srgbClr val="FFFFFF"/>
                </a:solidFill>
              </a:rPr>
            </a:br>
            <a:endParaRPr lang="en-US" sz="2000" dirty="0">
              <a:solidFill>
                <a:srgbClr val="FFFFFF"/>
              </a:solidFill>
            </a:endParaRPr>
          </a:p>
        </p:txBody>
      </p:sp>
      <p:cxnSp>
        <p:nvCxnSpPr>
          <p:cNvPr id="5" name="Straight Connector 4"/>
          <p:cNvCxnSpPr/>
          <p:nvPr/>
        </p:nvCxnSpPr>
        <p:spPr>
          <a:xfrm>
            <a:off x="336487" y="2692400"/>
            <a:ext cx="449165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2"/>
          <p:cNvSpPr txBox="1">
            <a:spLocks/>
          </p:cNvSpPr>
          <p:nvPr/>
        </p:nvSpPr>
        <p:spPr>
          <a:xfrm>
            <a:off x="6870699" y="644156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507FA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897C7-E802-2943-8C37-6B6357733550}" type="slidenum">
              <a:rPr lang="en-US" smtClean="0">
                <a:latin typeface="Arial"/>
              </a:rPr>
              <a:pPr/>
              <a:t>1</a:t>
            </a:fld>
            <a:endParaRPr lang="en-US" dirty="0">
              <a:latin typeface="Arial"/>
            </a:endParaRPr>
          </a:p>
        </p:txBody>
      </p:sp>
    </p:spTree>
    <p:extLst>
      <p:ext uri="{BB962C8B-B14F-4D97-AF65-F5344CB8AC3E}">
        <p14:creationId xmlns:p14="http://schemas.microsoft.com/office/powerpoint/2010/main" val="2636704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871137"/>
            <a:ext cx="9144000" cy="26529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a:endParaRPr>
          </a:p>
        </p:txBody>
      </p:sp>
      <p:sp>
        <p:nvSpPr>
          <p:cNvPr id="3" name="Content Placeholder 2"/>
          <p:cNvSpPr>
            <a:spLocks noGrp="1"/>
          </p:cNvSpPr>
          <p:nvPr>
            <p:ph idx="4294967295"/>
          </p:nvPr>
        </p:nvSpPr>
        <p:spPr>
          <a:xfrm>
            <a:off x="439948" y="2734574"/>
            <a:ext cx="8229600" cy="1199071"/>
          </a:xfrm>
          <a:solidFill>
            <a:schemeClr val="bg1"/>
          </a:solidFill>
        </p:spPr>
        <p:txBody>
          <a:bodyPr>
            <a:normAutofit fontScale="92500" lnSpcReduction="10000"/>
          </a:bodyPr>
          <a:lstStyle/>
          <a:p>
            <a:pPr marL="109728" indent="0" algn="ctr">
              <a:buNone/>
            </a:pPr>
            <a:r>
              <a:rPr lang="en-US" b="1" dirty="0" smtClean="0">
                <a:solidFill>
                  <a:srgbClr val="507FAA"/>
                </a:solidFill>
              </a:rPr>
              <a:t>Can we implement new treatment pathways for DVT patients thereby providing improved outcomes? </a:t>
            </a:r>
          </a:p>
          <a:p>
            <a:endParaRPr lang="en-US" dirty="0" smtClean="0"/>
          </a:p>
        </p:txBody>
      </p:sp>
      <p:sp>
        <p:nvSpPr>
          <p:cNvPr id="4" name="Rectangle 3"/>
          <p:cNvSpPr/>
          <p:nvPr/>
        </p:nvSpPr>
        <p:spPr>
          <a:xfrm>
            <a:off x="0" y="4715993"/>
            <a:ext cx="9144000" cy="1015663"/>
          </a:xfrm>
          <a:prstGeom prst="rect">
            <a:avLst/>
          </a:prstGeom>
          <a:noFill/>
        </p:spPr>
        <p:txBody>
          <a:bodyPr wrap="square">
            <a:spAutoFit/>
          </a:bodyPr>
          <a:lstStyle/>
          <a:p>
            <a:pPr algn="ctr"/>
            <a:r>
              <a:rPr lang="en-US" sz="2000" dirty="0">
                <a:latin typeface="Arial"/>
              </a:rPr>
              <a:t>Prompt diagnosis and treatment of deep vein </a:t>
            </a:r>
            <a:r>
              <a:rPr lang="en-US" sz="2000" dirty="0" smtClean="0">
                <a:latin typeface="Arial"/>
              </a:rPr>
              <a:t/>
            </a:r>
            <a:br>
              <a:rPr lang="en-US" sz="2000" dirty="0" smtClean="0">
                <a:latin typeface="Arial"/>
              </a:rPr>
            </a:br>
            <a:r>
              <a:rPr lang="en-US" sz="2000" dirty="0" smtClean="0">
                <a:latin typeface="Arial"/>
              </a:rPr>
              <a:t>thrombosis (</a:t>
            </a:r>
            <a:r>
              <a:rPr lang="en-US" sz="2000" dirty="0">
                <a:latin typeface="Arial"/>
              </a:rPr>
              <a:t>DVT) is essential to decrease both the </a:t>
            </a:r>
            <a:r>
              <a:rPr lang="en-US" sz="2000" dirty="0" smtClean="0">
                <a:latin typeface="Arial"/>
              </a:rPr>
              <a:t>risk </a:t>
            </a:r>
            <a:br>
              <a:rPr lang="en-US" sz="2000" dirty="0" smtClean="0">
                <a:latin typeface="Arial"/>
              </a:rPr>
            </a:br>
            <a:r>
              <a:rPr lang="en-US" sz="2000" dirty="0" smtClean="0">
                <a:latin typeface="Arial"/>
              </a:rPr>
              <a:t>of </a:t>
            </a:r>
            <a:r>
              <a:rPr lang="en-US" sz="2000" dirty="0">
                <a:latin typeface="Arial"/>
              </a:rPr>
              <a:t>recurrence and a potentially fatal pulmonary embolism (PE)</a:t>
            </a:r>
          </a:p>
        </p:txBody>
      </p:sp>
      <p:sp>
        <p:nvSpPr>
          <p:cNvPr id="5" name="Rectangle 2"/>
          <p:cNvSpPr txBox="1">
            <a:spLocks noChangeArrowheads="1"/>
          </p:cNvSpPr>
          <p:nvPr/>
        </p:nvSpPr>
        <p:spPr>
          <a:xfrm>
            <a:off x="328131" y="817182"/>
            <a:ext cx="8322483" cy="408101"/>
          </a:xfrm>
          <a:prstGeom prst="rect">
            <a:avLst/>
          </a:prstGeom>
          <a:noFill/>
          <a:ln/>
        </p:spPr>
        <p:txBody>
          <a:bodyPr vert="horz" anchor="ctr">
            <a:noAutofit/>
          </a:bodyPr>
          <a:lstStyle>
            <a:lvl1pPr algn="l" rtl="0" eaLnBrk="1" latinLnBrk="0" hangingPunct="1">
              <a:spcBef>
                <a:spcPct val="0"/>
              </a:spcBef>
              <a:buNone/>
              <a:defRPr kumimoji="0" sz="3200" b="1" kern="1200">
                <a:solidFill>
                  <a:srgbClr val="0D3058"/>
                </a:solidFill>
                <a:latin typeface="Arial"/>
                <a:ea typeface="+mj-ea"/>
                <a:cs typeface="+mj-cs"/>
              </a:defRPr>
            </a:lvl1pPr>
          </a:lstStyle>
          <a:p>
            <a:pPr>
              <a:spcBef>
                <a:spcPct val="50000"/>
              </a:spcBef>
            </a:pPr>
            <a:r>
              <a:rPr lang="en-US" sz="2800" dirty="0">
                <a:solidFill>
                  <a:srgbClr val="0E3667"/>
                </a:solidFill>
              </a:rPr>
              <a:t>The Real </a:t>
            </a:r>
            <a:r>
              <a:rPr lang="en-US" sz="2800" dirty="0" smtClean="0">
                <a:solidFill>
                  <a:srgbClr val="0E3667"/>
                </a:solidFill>
              </a:rPr>
              <a:t>Question </a:t>
            </a:r>
            <a:endParaRPr lang="en-US" altLang="en-US" sz="2800" dirty="0">
              <a:solidFill>
                <a:srgbClr val="0E3667"/>
              </a:solidFill>
            </a:endParaRPr>
          </a:p>
        </p:txBody>
      </p:sp>
      <p:sp>
        <p:nvSpPr>
          <p:cNvPr id="6" name="Slide Number Placeholder 2"/>
          <p:cNvSpPr txBox="1">
            <a:spLocks/>
          </p:cNvSpPr>
          <p:nvPr/>
        </p:nvSpPr>
        <p:spPr>
          <a:xfrm>
            <a:off x="6870699" y="644156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507FA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897C7-E802-2943-8C37-6B6357733550}" type="slidenum">
              <a:rPr lang="en-US" smtClean="0">
                <a:latin typeface="Arial"/>
              </a:rPr>
              <a:pPr/>
              <a:t>10</a:t>
            </a:fld>
            <a:endParaRPr lang="en-US" dirty="0">
              <a:latin typeface="Arial"/>
            </a:endParaRPr>
          </a:p>
        </p:txBody>
      </p:sp>
    </p:spTree>
    <p:extLst>
      <p:ext uri="{BB962C8B-B14F-4D97-AF65-F5344CB8AC3E}">
        <p14:creationId xmlns:p14="http://schemas.microsoft.com/office/powerpoint/2010/main" val="34520761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3151698"/>
            <a:ext cx="9144000" cy="3297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a:endParaRPr>
          </a:p>
        </p:txBody>
      </p:sp>
      <p:sp>
        <p:nvSpPr>
          <p:cNvPr id="3" name="Content Placeholder 2"/>
          <p:cNvSpPr>
            <a:spLocks noGrp="1"/>
          </p:cNvSpPr>
          <p:nvPr>
            <p:ph idx="4294967295"/>
          </p:nvPr>
        </p:nvSpPr>
        <p:spPr>
          <a:xfrm>
            <a:off x="0" y="1567451"/>
            <a:ext cx="9144000" cy="1321912"/>
          </a:xfrm>
        </p:spPr>
        <p:txBody>
          <a:bodyPr>
            <a:normAutofit/>
          </a:bodyPr>
          <a:lstStyle/>
          <a:p>
            <a:pPr marL="0" indent="0" algn="ctr">
              <a:lnSpc>
                <a:spcPct val="150000"/>
              </a:lnSpc>
              <a:buNone/>
            </a:pPr>
            <a:r>
              <a:rPr lang="en-US" b="1" dirty="0" smtClean="0">
                <a:solidFill>
                  <a:srgbClr val="507FAA"/>
                </a:solidFill>
              </a:rPr>
              <a:t>Are current treatment options adequate?  </a:t>
            </a:r>
            <a:endParaRPr lang="en-US" sz="2600" b="1" dirty="0" smtClean="0">
              <a:solidFill>
                <a:srgbClr val="507FAA"/>
              </a:solidFill>
            </a:endParaRPr>
          </a:p>
          <a:p>
            <a:pPr marL="0" lvl="1" indent="0" algn="ctr">
              <a:lnSpc>
                <a:spcPct val="150000"/>
              </a:lnSpc>
              <a:buNone/>
            </a:pPr>
            <a:r>
              <a:rPr lang="en-US" sz="2000" dirty="0" smtClean="0"/>
              <a:t>Anticoagulation &amp; Compression Stockings</a:t>
            </a:r>
          </a:p>
        </p:txBody>
      </p:sp>
      <p:sp>
        <p:nvSpPr>
          <p:cNvPr id="4" name="TextBox 3"/>
          <p:cNvSpPr txBox="1"/>
          <p:nvPr/>
        </p:nvSpPr>
        <p:spPr>
          <a:xfrm>
            <a:off x="491706" y="3536324"/>
            <a:ext cx="8229600" cy="2369880"/>
          </a:xfrm>
          <a:prstGeom prst="rect">
            <a:avLst/>
          </a:prstGeom>
          <a:noFill/>
          <a:effectLst/>
        </p:spPr>
        <p:txBody>
          <a:bodyPr wrap="square" rtlCol="0">
            <a:spAutoFit/>
          </a:bodyPr>
          <a:lstStyle/>
          <a:p>
            <a:pPr algn="ctr"/>
            <a:r>
              <a:rPr lang="en-US" sz="2800" b="1" dirty="0" smtClean="0">
                <a:solidFill>
                  <a:srgbClr val="507FAA"/>
                </a:solidFill>
                <a:latin typeface="Arial"/>
              </a:rPr>
              <a:t>Can we </a:t>
            </a:r>
            <a:r>
              <a:rPr lang="en-US" sz="2800" b="1" dirty="0" smtClean="0">
                <a:solidFill>
                  <a:schemeClr val="accent6"/>
                </a:solidFill>
                <a:latin typeface="Arial"/>
              </a:rPr>
              <a:t>do better for these patients?</a:t>
            </a:r>
          </a:p>
          <a:p>
            <a:pPr algn="ctr">
              <a:lnSpc>
                <a:spcPct val="150000"/>
              </a:lnSpc>
            </a:pPr>
            <a:r>
              <a:rPr lang="en-US" sz="2000" dirty="0">
                <a:latin typeface="Arial"/>
              </a:rPr>
              <a:t>Using </a:t>
            </a:r>
            <a:r>
              <a:rPr lang="en-US" sz="2000" dirty="0" smtClean="0">
                <a:latin typeface="Arial"/>
              </a:rPr>
              <a:t>a multidisciplinary team approach</a:t>
            </a:r>
          </a:p>
          <a:p>
            <a:pPr algn="ctr">
              <a:lnSpc>
                <a:spcPct val="150000"/>
              </a:lnSpc>
            </a:pPr>
            <a:r>
              <a:rPr lang="en-US" sz="2000" dirty="0" smtClean="0">
                <a:latin typeface="Arial"/>
              </a:rPr>
              <a:t>Understanding the new options for thrombus removal </a:t>
            </a:r>
          </a:p>
          <a:p>
            <a:pPr algn="ctr">
              <a:lnSpc>
                <a:spcPct val="150000"/>
              </a:lnSpc>
            </a:pPr>
            <a:r>
              <a:rPr lang="en-US" sz="2000" dirty="0" smtClean="0">
                <a:latin typeface="Arial"/>
              </a:rPr>
              <a:t>Setting a goal of quickly removing the thrombus </a:t>
            </a:r>
          </a:p>
          <a:p>
            <a:pPr algn="ctr">
              <a:lnSpc>
                <a:spcPct val="150000"/>
              </a:lnSpc>
            </a:pPr>
            <a:r>
              <a:rPr lang="en-US" sz="2000" dirty="0" smtClean="0">
                <a:latin typeface="Arial"/>
              </a:rPr>
              <a:t>Offering minimally invasive solutions</a:t>
            </a:r>
            <a:r>
              <a:rPr lang="en-US" dirty="0" smtClean="0">
                <a:latin typeface="Arial"/>
              </a:rPr>
              <a:t> </a:t>
            </a:r>
            <a:endParaRPr lang="en-US" dirty="0">
              <a:latin typeface="Arial"/>
            </a:endParaRPr>
          </a:p>
        </p:txBody>
      </p:sp>
      <p:sp>
        <p:nvSpPr>
          <p:cNvPr id="7" name="Rectangle 2"/>
          <p:cNvSpPr txBox="1">
            <a:spLocks noChangeArrowheads="1"/>
          </p:cNvSpPr>
          <p:nvPr/>
        </p:nvSpPr>
        <p:spPr>
          <a:xfrm>
            <a:off x="328131" y="817182"/>
            <a:ext cx="8322483" cy="408101"/>
          </a:xfrm>
          <a:prstGeom prst="rect">
            <a:avLst/>
          </a:prstGeom>
          <a:noFill/>
          <a:ln/>
        </p:spPr>
        <p:txBody>
          <a:bodyPr vert="horz" anchor="ctr">
            <a:noAutofit/>
          </a:bodyPr>
          <a:lstStyle>
            <a:lvl1pPr algn="l" rtl="0" eaLnBrk="1" latinLnBrk="0" hangingPunct="1">
              <a:spcBef>
                <a:spcPct val="0"/>
              </a:spcBef>
              <a:buNone/>
              <a:defRPr kumimoji="0" sz="3200" b="1" kern="1200">
                <a:solidFill>
                  <a:srgbClr val="0D3058"/>
                </a:solidFill>
                <a:latin typeface="Arial"/>
                <a:ea typeface="+mj-ea"/>
                <a:cs typeface="+mj-cs"/>
              </a:defRPr>
            </a:lvl1pPr>
          </a:lstStyle>
          <a:p>
            <a:pPr>
              <a:spcBef>
                <a:spcPct val="50000"/>
              </a:spcBef>
            </a:pPr>
            <a:r>
              <a:rPr lang="en-US" sz="2800" dirty="0" smtClean="0">
                <a:solidFill>
                  <a:srgbClr val="0E3667"/>
                </a:solidFill>
              </a:rPr>
              <a:t>DVT Treatment Today  </a:t>
            </a:r>
            <a:endParaRPr lang="en-US" altLang="en-US" sz="2800" dirty="0">
              <a:solidFill>
                <a:srgbClr val="0E3667"/>
              </a:solidFill>
            </a:endParaRPr>
          </a:p>
        </p:txBody>
      </p:sp>
      <p:sp>
        <p:nvSpPr>
          <p:cNvPr id="6" name="Slide Number Placeholder 2"/>
          <p:cNvSpPr txBox="1">
            <a:spLocks/>
          </p:cNvSpPr>
          <p:nvPr/>
        </p:nvSpPr>
        <p:spPr>
          <a:xfrm>
            <a:off x="6870699" y="644156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507FA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897C7-E802-2943-8C37-6B6357733550}" type="slidenum">
              <a:rPr lang="en-US" smtClean="0">
                <a:latin typeface="Arial"/>
              </a:rPr>
              <a:pPr/>
              <a:t>11</a:t>
            </a:fld>
            <a:endParaRPr lang="en-US" dirty="0">
              <a:latin typeface="Arial"/>
            </a:endParaRPr>
          </a:p>
        </p:txBody>
      </p:sp>
    </p:spTree>
    <p:extLst>
      <p:ext uri="{BB962C8B-B14F-4D97-AF65-F5344CB8AC3E}">
        <p14:creationId xmlns:p14="http://schemas.microsoft.com/office/powerpoint/2010/main" val="31550652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328131" y="817182"/>
            <a:ext cx="8322483" cy="408101"/>
          </a:xfrm>
          <a:prstGeom prst="rect">
            <a:avLst/>
          </a:prstGeom>
          <a:noFill/>
          <a:ln/>
        </p:spPr>
        <p:txBody>
          <a:bodyPr vert="horz" anchor="ctr">
            <a:noAutofit/>
          </a:bodyPr>
          <a:lstStyle>
            <a:lvl1pPr algn="l" rtl="0" eaLnBrk="1" latinLnBrk="0" hangingPunct="1">
              <a:spcBef>
                <a:spcPct val="0"/>
              </a:spcBef>
              <a:buNone/>
              <a:defRPr kumimoji="0" sz="3200" b="1" kern="1200">
                <a:solidFill>
                  <a:srgbClr val="0D3058"/>
                </a:solidFill>
                <a:latin typeface="Arial"/>
                <a:ea typeface="+mj-ea"/>
                <a:cs typeface="+mj-cs"/>
              </a:defRPr>
            </a:lvl1pPr>
          </a:lstStyle>
          <a:p>
            <a:pPr>
              <a:spcBef>
                <a:spcPct val="50000"/>
              </a:spcBef>
            </a:pPr>
            <a:r>
              <a:rPr lang="en-US" altLang="en-US" sz="2800" dirty="0"/>
              <a:t>Treating DVT </a:t>
            </a:r>
            <a:r>
              <a:rPr lang="en-US" altLang="en-US" sz="2800" dirty="0" smtClean="0"/>
              <a:t>Once It Has Occurred</a:t>
            </a:r>
            <a:endParaRPr lang="en-US" altLang="en-US" sz="2800" dirty="0">
              <a:solidFill>
                <a:srgbClr val="0E3667"/>
              </a:solidFill>
            </a:endParaRPr>
          </a:p>
        </p:txBody>
      </p:sp>
      <p:sp>
        <p:nvSpPr>
          <p:cNvPr id="9" name="Rectangle 8"/>
          <p:cNvSpPr/>
          <p:nvPr/>
        </p:nvSpPr>
        <p:spPr>
          <a:xfrm>
            <a:off x="0" y="1950519"/>
            <a:ext cx="9144000" cy="10886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a:endParaRPr>
          </a:p>
        </p:txBody>
      </p:sp>
      <p:sp>
        <p:nvSpPr>
          <p:cNvPr id="10" name="Rectangle 3"/>
          <p:cNvSpPr txBox="1">
            <a:spLocks noChangeArrowheads="1"/>
          </p:cNvSpPr>
          <p:nvPr/>
        </p:nvSpPr>
        <p:spPr>
          <a:xfrm>
            <a:off x="0" y="3118560"/>
            <a:ext cx="9144000" cy="2052578"/>
          </a:xfrm>
          <a:prstGeom prst="rect">
            <a:avLst/>
          </a:prstGeom>
          <a:noFill/>
          <a:ln/>
        </p:spPr>
        <p:txBody>
          <a:bodyPr vert="horz" anchor="t">
            <a:normAutofit/>
          </a:bodyPr>
          <a:lstStyle>
            <a:lvl1pPr marL="365760" indent="-256032" algn="l" rtl="0" eaLnBrk="1" latinLnBrk="0" hangingPunct="1">
              <a:spcBef>
                <a:spcPts val="300"/>
              </a:spcBef>
              <a:buClr>
                <a:schemeClr val="tx1"/>
              </a:buClr>
              <a:buFont typeface="Georgia"/>
              <a:buChar char="•"/>
              <a:defRPr kumimoji="0" sz="2800" kern="1200">
                <a:solidFill>
                  <a:schemeClr val="tx1"/>
                </a:solidFill>
                <a:latin typeface="Arial"/>
                <a:ea typeface="+mn-ea"/>
                <a:cs typeface="+mn-cs"/>
              </a:defRPr>
            </a:lvl1pPr>
            <a:lvl2pPr marL="658368" indent="-246888" algn="l" rtl="0" eaLnBrk="1" latinLnBrk="0" hangingPunct="1">
              <a:spcBef>
                <a:spcPts val="300"/>
              </a:spcBef>
              <a:buClr>
                <a:schemeClr val="tx1"/>
              </a:buClr>
              <a:buFont typeface="Georgia"/>
              <a:buChar char="▫"/>
              <a:defRPr kumimoji="0" sz="2600" kern="1200">
                <a:solidFill>
                  <a:schemeClr val="tx1"/>
                </a:solidFill>
                <a:latin typeface="Arial"/>
                <a:ea typeface="+mn-ea"/>
                <a:cs typeface="+mn-cs"/>
              </a:defRPr>
            </a:lvl2pPr>
            <a:lvl3pPr marL="923544" indent="-219456" algn="l" rtl="0" eaLnBrk="1" latinLnBrk="0" hangingPunct="1">
              <a:spcBef>
                <a:spcPts val="300"/>
              </a:spcBef>
              <a:buClr>
                <a:schemeClr val="tx1"/>
              </a:buClr>
              <a:buFont typeface="Wingdings 2"/>
              <a:buChar char=""/>
              <a:defRPr kumimoji="0" sz="2400" kern="1200">
                <a:solidFill>
                  <a:schemeClr val="tx1"/>
                </a:solidFill>
                <a:latin typeface="Arial"/>
                <a:ea typeface="+mn-ea"/>
                <a:cs typeface="+mn-cs"/>
              </a:defRPr>
            </a:lvl3pPr>
            <a:lvl4pPr marL="1179576" indent="-201168" algn="l" rtl="0" eaLnBrk="1" latinLnBrk="0" hangingPunct="1">
              <a:spcBef>
                <a:spcPts val="300"/>
              </a:spcBef>
              <a:buClr>
                <a:schemeClr val="tx1"/>
              </a:buClr>
              <a:buFont typeface="Wingdings 2"/>
              <a:buChar char=""/>
              <a:defRPr kumimoji="0" sz="2200" kern="1200">
                <a:solidFill>
                  <a:schemeClr val="tx1"/>
                </a:solidFill>
                <a:latin typeface="Arial"/>
                <a:ea typeface="+mn-ea"/>
                <a:cs typeface="+mn-cs"/>
              </a:defRPr>
            </a:lvl4pPr>
            <a:lvl5pPr marL="1389888" indent="-182880" algn="l" rtl="0" eaLnBrk="1" latinLnBrk="0" hangingPunct="1">
              <a:spcBef>
                <a:spcPts val="300"/>
              </a:spcBef>
              <a:buClr>
                <a:schemeClr val="tx1"/>
              </a:buClr>
              <a:buFont typeface="Georgia"/>
              <a:buChar char="▫"/>
              <a:defRPr kumimoji="0" sz="2000" kern="1200">
                <a:solidFill>
                  <a:schemeClr val="tx1"/>
                </a:solidFill>
                <a:latin typeface="Arial"/>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a:lnSpc>
                <a:spcPct val="150000"/>
              </a:lnSpc>
              <a:buClr>
                <a:schemeClr val="tx1"/>
              </a:buClr>
              <a:buNone/>
            </a:pPr>
            <a:r>
              <a:rPr lang="en-US" altLang="en-US" sz="2400" b="1" dirty="0">
                <a:solidFill>
                  <a:srgbClr val="5C92B5"/>
                </a:solidFill>
                <a:cs typeface="Arial"/>
              </a:rPr>
              <a:t>The current goals in treating DVT </a:t>
            </a:r>
            <a:r>
              <a:rPr lang="en-US" altLang="en-US" sz="2400" b="1" dirty="0" smtClean="0">
                <a:solidFill>
                  <a:srgbClr val="507FAA"/>
                </a:solidFill>
                <a:cs typeface="Arial"/>
              </a:rPr>
              <a:t>are to</a:t>
            </a:r>
            <a:r>
              <a:rPr lang="en-US" altLang="en-US" sz="2400" b="1" dirty="0" smtClean="0">
                <a:solidFill>
                  <a:srgbClr val="5C92B5"/>
                </a:solidFill>
                <a:cs typeface="Arial"/>
              </a:rPr>
              <a:t>:</a:t>
            </a:r>
            <a:endParaRPr lang="en-US" altLang="en-US" sz="2400" b="1" dirty="0">
              <a:solidFill>
                <a:srgbClr val="5C92B5"/>
              </a:solidFill>
              <a:cs typeface="Arial"/>
            </a:endParaRPr>
          </a:p>
          <a:p>
            <a:pPr marL="0" lvl="1" indent="0" algn="ctr">
              <a:lnSpc>
                <a:spcPct val="150000"/>
              </a:lnSpc>
              <a:buClr>
                <a:schemeClr val="tx1"/>
              </a:buClr>
              <a:buNone/>
            </a:pPr>
            <a:r>
              <a:rPr lang="en-US" altLang="en-US" sz="1800" dirty="0">
                <a:cs typeface="Arial"/>
              </a:rPr>
              <a:t>Stop the clot from </a:t>
            </a:r>
            <a:r>
              <a:rPr lang="en-US" altLang="en-US" sz="1800" dirty="0" smtClean="0">
                <a:cs typeface="Arial"/>
              </a:rPr>
              <a:t>progressing and getting larger </a:t>
            </a:r>
            <a:endParaRPr lang="en-US" altLang="en-US" sz="1800" dirty="0">
              <a:cs typeface="Arial"/>
            </a:endParaRPr>
          </a:p>
          <a:p>
            <a:pPr marL="0" lvl="1" indent="0" algn="ctr">
              <a:lnSpc>
                <a:spcPct val="150000"/>
              </a:lnSpc>
              <a:buClr>
                <a:schemeClr val="tx1"/>
              </a:buClr>
              <a:buNone/>
            </a:pPr>
            <a:r>
              <a:rPr lang="en-US" altLang="en-US" sz="1800" dirty="0">
                <a:cs typeface="Arial"/>
              </a:rPr>
              <a:t>Reduce the chance of having another clot develop</a:t>
            </a:r>
          </a:p>
          <a:p>
            <a:pPr marL="0" lvl="1" indent="0" algn="ctr">
              <a:lnSpc>
                <a:spcPct val="150000"/>
              </a:lnSpc>
              <a:buClr>
                <a:schemeClr val="tx1"/>
              </a:buClr>
              <a:buNone/>
            </a:pPr>
            <a:r>
              <a:rPr lang="en-US" altLang="en-US" sz="1800" dirty="0">
                <a:cs typeface="Arial"/>
              </a:rPr>
              <a:t>Prevent the clot from breaking off in your vein and moving to your lungs</a:t>
            </a:r>
            <a:endParaRPr lang="en-US" altLang="en-US" sz="2000" b="1" dirty="0">
              <a:solidFill>
                <a:srgbClr val="5C92B5"/>
              </a:solidFill>
              <a:cs typeface="Arial"/>
            </a:endParaRPr>
          </a:p>
        </p:txBody>
      </p:sp>
      <p:sp>
        <p:nvSpPr>
          <p:cNvPr id="11" name="TextBox 10"/>
          <p:cNvSpPr txBox="1"/>
          <p:nvPr/>
        </p:nvSpPr>
        <p:spPr>
          <a:xfrm>
            <a:off x="0" y="1973128"/>
            <a:ext cx="9144000" cy="95410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altLang="en-US" sz="2800" b="1" dirty="0">
                <a:solidFill>
                  <a:srgbClr val="0E3564"/>
                </a:solidFill>
                <a:latin typeface="Arial"/>
                <a:cs typeface="Arial"/>
              </a:rPr>
              <a:t>Interventional Treatment of DVT can help </a:t>
            </a:r>
            <a:r>
              <a:rPr lang="en-US" altLang="en-US" sz="2800" b="1" dirty="0" smtClean="0">
                <a:solidFill>
                  <a:srgbClr val="0E3564"/>
                </a:solidFill>
                <a:latin typeface="Arial"/>
                <a:cs typeface="Arial"/>
              </a:rPr>
              <a:t/>
            </a:r>
            <a:br>
              <a:rPr lang="en-US" altLang="en-US" sz="2800" b="1" dirty="0" smtClean="0">
                <a:solidFill>
                  <a:srgbClr val="0E3564"/>
                </a:solidFill>
                <a:latin typeface="Arial"/>
                <a:cs typeface="Arial"/>
              </a:rPr>
            </a:br>
            <a:r>
              <a:rPr lang="en-US" altLang="en-US" sz="2800" b="1" dirty="0" smtClean="0">
                <a:solidFill>
                  <a:srgbClr val="0E3564"/>
                </a:solidFill>
                <a:latin typeface="Arial"/>
                <a:cs typeface="Arial"/>
              </a:rPr>
              <a:t>reduce </a:t>
            </a:r>
            <a:r>
              <a:rPr lang="en-US" altLang="en-US" sz="2800" b="1" dirty="0">
                <a:solidFill>
                  <a:srgbClr val="0E3564"/>
                </a:solidFill>
                <a:latin typeface="Arial"/>
                <a:cs typeface="Arial"/>
              </a:rPr>
              <a:t>the risk of complications, such as PE</a:t>
            </a:r>
          </a:p>
        </p:txBody>
      </p:sp>
      <p:sp>
        <p:nvSpPr>
          <p:cNvPr id="6" name="Slide Number Placeholder 2"/>
          <p:cNvSpPr txBox="1">
            <a:spLocks/>
          </p:cNvSpPr>
          <p:nvPr/>
        </p:nvSpPr>
        <p:spPr>
          <a:xfrm>
            <a:off x="6870699" y="644156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507FA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897C7-E802-2943-8C37-6B6357733550}" type="slidenum">
              <a:rPr lang="en-US" smtClean="0">
                <a:latin typeface="Arial"/>
              </a:rPr>
              <a:pPr/>
              <a:t>12</a:t>
            </a:fld>
            <a:endParaRPr lang="en-US" dirty="0">
              <a:latin typeface="Arial"/>
            </a:endParaRPr>
          </a:p>
        </p:txBody>
      </p:sp>
    </p:spTree>
    <p:extLst>
      <p:ext uri="{BB962C8B-B14F-4D97-AF65-F5344CB8AC3E}">
        <p14:creationId xmlns:p14="http://schemas.microsoft.com/office/powerpoint/2010/main" val="18955995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50519"/>
            <a:ext cx="9144000" cy="10886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a:endParaRPr>
          </a:p>
        </p:txBody>
      </p:sp>
      <p:sp>
        <p:nvSpPr>
          <p:cNvPr id="5" name="Rectangle 3"/>
          <p:cNvSpPr txBox="1">
            <a:spLocks noChangeArrowheads="1"/>
          </p:cNvSpPr>
          <p:nvPr/>
        </p:nvSpPr>
        <p:spPr>
          <a:xfrm>
            <a:off x="0" y="3118559"/>
            <a:ext cx="9144000" cy="3334027"/>
          </a:xfrm>
          <a:prstGeom prst="rect">
            <a:avLst/>
          </a:prstGeom>
          <a:noFill/>
          <a:ln/>
        </p:spPr>
        <p:txBody>
          <a:bodyPr vert="horz" anchor="t">
            <a:normAutofit/>
          </a:bodyPr>
          <a:lstStyle>
            <a:lvl1pPr marL="365760" indent="-256032" algn="l" rtl="0" eaLnBrk="1" latinLnBrk="0" hangingPunct="1">
              <a:spcBef>
                <a:spcPts val="300"/>
              </a:spcBef>
              <a:buClr>
                <a:schemeClr val="tx1"/>
              </a:buClr>
              <a:buFont typeface="Georgia"/>
              <a:buChar char="•"/>
              <a:defRPr kumimoji="0" sz="2800" kern="1200">
                <a:solidFill>
                  <a:schemeClr val="tx1"/>
                </a:solidFill>
                <a:latin typeface="Arial"/>
                <a:ea typeface="+mn-ea"/>
                <a:cs typeface="+mn-cs"/>
              </a:defRPr>
            </a:lvl1pPr>
            <a:lvl2pPr marL="658368" indent="-246888" algn="l" rtl="0" eaLnBrk="1" latinLnBrk="0" hangingPunct="1">
              <a:spcBef>
                <a:spcPts val="300"/>
              </a:spcBef>
              <a:buClr>
                <a:schemeClr val="tx1"/>
              </a:buClr>
              <a:buFont typeface="Georgia"/>
              <a:buChar char="▫"/>
              <a:defRPr kumimoji="0" sz="2600" kern="1200">
                <a:solidFill>
                  <a:schemeClr val="tx1"/>
                </a:solidFill>
                <a:latin typeface="Arial"/>
                <a:ea typeface="+mn-ea"/>
                <a:cs typeface="+mn-cs"/>
              </a:defRPr>
            </a:lvl2pPr>
            <a:lvl3pPr marL="923544" indent="-219456" algn="l" rtl="0" eaLnBrk="1" latinLnBrk="0" hangingPunct="1">
              <a:spcBef>
                <a:spcPts val="300"/>
              </a:spcBef>
              <a:buClr>
                <a:schemeClr val="tx1"/>
              </a:buClr>
              <a:buFont typeface="Wingdings 2"/>
              <a:buChar char=""/>
              <a:defRPr kumimoji="0" sz="2400" kern="1200">
                <a:solidFill>
                  <a:schemeClr val="tx1"/>
                </a:solidFill>
                <a:latin typeface="Arial"/>
                <a:ea typeface="+mn-ea"/>
                <a:cs typeface="+mn-cs"/>
              </a:defRPr>
            </a:lvl3pPr>
            <a:lvl4pPr marL="1179576" indent="-201168" algn="l" rtl="0" eaLnBrk="1" latinLnBrk="0" hangingPunct="1">
              <a:spcBef>
                <a:spcPts val="300"/>
              </a:spcBef>
              <a:buClr>
                <a:schemeClr val="tx1"/>
              </a:buClr>
              <a:buFont typeface="Wingdings 2"/>
              <a:buChar char=""/>
              <a:defRPr kumimoji="0" sz="2200" kern="1200">
                <a:solidFill>
                  <a:schemeClr val="tx1"/>
                </a:solidFill>
                <a:latin typeface="Arial"/>
                <a:ea typeface="+mn-ea"/>
                <a:cs typeface="+mn-cs"/>
              </a:defRPr>
            </a:lvl4pPr>
            <a:lvl5pPr marL="1389888" indent="-182880" algn="l" rtl="0" eaLnBrk="1" latinLnBrk="0" hangingPunct="1">
              <a:spcBef>
                <a:spcPts val="300"/>
              </a:spcBef>
              <a:buClr>
                <a:schemeClr val="tx1"/>
              </a:buClr>
              <a:buFont typeface="Georgia"/>
              <a:buChar char="▫"/>
              <a:defRPr kumimoji="0" sz="2000" kern="1200">
                <a:solidFill>
                  <a:schemeClr val="tx1"/>
                </a:solidFill>
                <a:latin typeface="Arial"/>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a:buFont typeface="Georgia"/>
              <a:buNone/>
            </a:pPr>
            <a:r>
              <a:rPr lang="en-US" altLang="en-US" sz="2400" b="1" dirty="0" smtClean="0">
                <a:solidFill>
                  <a:srgbClr val="507FAA"/>
                </a:solidFill>
                <a:cs typeface="Arial"/>
              </a:rPr>
              <a:t>The options of “clot removal” are</a:t>
            </a:r>
          </a:p>
          <a:p>
            <a:pPr marL="0" lvl="1" indent="0" algn="ctr">
              <a:buFont typeface="Georgia"/>
              <a:buNone/>
            </a:pPr>
            <a:r>
              <a:rPr lang="en-US" altLang="en-US" sz="2400" b="1" dirty="0" smtClean="0">
                <a:solidFill>
                  <a:srgbClr val="507FAA"/>
                </a:solidFill>
                <a:cs typeface="Arial"/>
              </a:rPr>
              <a:t>dissolving and/or mechanical removal </a:t>
            </a:r>
          </a:p>
          <a:p>
            <a:pPr marL="0" lvl="1" indent="0" algn="ctr">
              <a:lnSpc>
                <a:spcPct val="150000"/>
              </a:lnSpc>
              <a:buFont typeface="Georgia"/>
              <a:buNone/>
            </a:pPr>
            <a:r>
              <a:rPr lang="en-US" altLang="en-US" sz="1800" dirty="0" smtClean="0">
                <a:cs typeface="Arial"/>
              </a:rPr>
              <a:t>Restoring flow decreases risk of clot propagation  </a:t>
            </a:r>
          </a:p>
          <a:p>
            <a:pPr marL="0" lvl="1" indent="0" algn="ctr">
              <a:lnSpc>
                <a:spcPct val="150000"/>
              </a:lnSpc>
              <a:buFont typeface="Georgia"/>
              <a:buNone/>
            </a:pPr>
            <a:r>
              <a:rPr lang="en-US" altLang="en-US" sz="1800" dirty="0" smtClean="0">
                <a:cs typeface="Arial"/>
              </a:rPr>
              <a:t>Allows venous valves to return to normal function </a:t>
            </a:r>
          </a:p>
          <a:p>
            <a:pPr marL="0" lvl="1" indent="0" algn="ctr">
              <a:lnSpc>
                <a:spcPct val="150000"/>
              </a:lnSpc>
              <a:buFont typeface="Georgia"/>
              <a:buNone/>
            </a:pPr>
            <a:r>
              <a:rPr lang="en-US" altLang="en-US" sz="1800" dirty="0" smtClean="0">
                <a:cs typeface="Arial"/>
              </a:rPr>
              <a:t>Potential to decrease long term anticoagulation  </a:t>
            </a:r>
            <a:endParaRPr lang="en-US" altLang="en-US" sz="1800" dirty="0">
              <a:cs typeface="Arial"/>
            </a:endParaRPr>
          </a:p>
        </p:txBody>
      </p:sp>
      <p:sp>
        <p:nvSpPr>
          <p:cNvPr id="6" name="TextBox 5"/>
          <p:cNvSpPr txBox="1"/>
          <p:nvPr/>
        </p:nvSpPr>
        <p:spPr>
          <a:xfrm>
            <a:off x="0" y="1973128"/>
            <a:ext cx="9144000" cy="95410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2800" b="1" dirty="0" smtClean="0">
                <a:solidFill>
                  <a:srgbClr val="0E3667"/>
                </a:solidFill>
                <a:latin typeface="Arial"/>
              </a:rPr>
              <a:t>The goal once a DVT </a:t>
            </a:r>
            <a:br>
              <a:rPr lang="en-US" sz="2800" b="1" dirty="0" smtClean="0">
                <a:solidFill>
                  <a:srgbClr val="0E3667"/>
                </a:solidFill>
                <a:latin typeface="Arial"/>
              </a:rPr>
            </a:br>
            <a:r>
              <a:rPr lang="en-US" sz="2800" b="1" dirty="0" smtClean="0">
                <a:solidFill>
                  <a:srgbClr val="0E3667"/>
                </a:solidFill>
                <a:latin typeface="Arial"/>
              </a:rPr>
              <a:t>has been diagnosed is clot removal </a:t>
            </a:r>
          </a:p>
        </p:txBody>
      </p:sp>
      <p:sp>
        <p:nvSpPr>
          <p:cNvPr id="7" name="Rectangle 2"/>
          <p:cNvSpPr txBox="1">
            <a:spLocks noChangeArrowheads="1"/>
          </p:cNvSpPr>
          <p:nvPr/>
        </p:nvSpPr>
        <p:spPr>
          <a:xfrm>
            <a:off x="328131" y="817182"/>
            <a:ext cx="8322483" cy="408101"/>
          </a:xfrm>
          <a:prstGeom prst="rect">
            <a:avLst/>
          </a:prstGeom>
          <a:noFill/>
          <a:ln/>
        </p:spPr>
        <p:txBody>
          <a:bodyPr vert="horz" anchor="ctr">
            <a:noAutofit/>
          </a:bodyPr>
          <a:lstStyle>
            <a:lvl1pPr algn="l" rtl="0" eaLnBrk="1" latinLnBrk="0" hangingPunct="1">
              <a:spcBef>
                <a:spcPct val="0"/>
              </a:spcBef>
              <a:buNone/>
              <a:defRPr kumimoji="0" sz="3200" b="1" kern="1200">
                <a:solidFill>
                  <a:srgbClr val="0D3058"/>
                </a:solidFill>
                <a:latin typeface="Arial"/>
                <a:ea typeface="+mj-ea"/>
                <a:cs typeface="+mj-cs"/>
              </a:defRPr>
            </a:lvl1pPr>
          </a:lstStyle>
          <a:p>
            <a:pPr>
              <a:spcBef>
                <a:spcPct val="50000"/>
              </a:spcBef>
            </a:pPr>
            <a:r>
              <a:rPr lang="en-US" altLang="en-US" sz="2800" dirty="0"/>
              <a:t>Treating DVT </a:t>
            </a:r>
            <a:r>
              <a:rPr lang="en-US" altLang="en-US" sz="2800" dirty="0" smtClean="0"/>
              <a:t>Once It Has Occurred</a:t>
            </a:r>
            <a:endParaRPr lang="en-US" altLang="en-US" sz="2800" dirty="0">
              <a:solidFill>
                <a:srgbClr val="0E3667"/>
              </a:solidFill>
            </a:endParaRPr>
          </a:p>
        </p:txBody>
      </p:sp>
      <p:sp>
        <p:nvSpPr>
          <p:cNvPr id="8" name="Slide Number Placeholder 2"/>
          <p:cNvSpPr txBox="1">
            <a:spLocks/>
          </p:cNvSpPr>
          <p:nvPr/>
        </p:nvSpPr>
        <p:spPr>
          <a:xfrm>
            <a:off x="6870699" y="644156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507FA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897C7-E802-2943-8C37-6B6357733550}" type="slidenum">
              <a:rPr lang="en-US" smtClean="0">
                <a:latin typeface="Arial"/>
              </a:rPr>
              <a:pPr/>
              <a:t>13</a:t>
            </a:fld>
            <a:endParaRPr lang="en-US" dirty="0">
              <a:latin typeface="Arial"/>
            </a:endParaRPr>
          </a:p>
        </p:txBody>
      </p:sp>
    </p:spTree>
    <p:extLst>
      <p:ext uri="{BB962C8B-B14F-4D97-AF65-F5344CB8AC3E}">
        <p14:creationId xmlns:p14="http://schemas.microsoft.com/office/powerpoint/2010/main" val="27703524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505903"/>
            <a:ext cx="9144000" cy="7144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a:endParaRPr>
          </a:p>
        </p:txBody>
      </p:sp>
      <p:sp>
        <p:nvSpPr>
          <p:cNvPr id="5" name="TextBox 4"/>
          <p:cNvSpPr txBox="1"/>
          <p:nvPr/>
        </p:nvSpPr>
        <p:spPr>
          <a:xfrm>
            <a:off x="698740" y="1666524"/>
            <a:ext cx="8082951" cy="369332"/>
          </a:xfrm>
          <a:prstGeom prst="rect">
            <a:avLst/>
          </a:prstGeom>
          <a:noFill/>
        </p:spPr>
        <p:txBody>
          <a:bodyPr wrap="square" rtlCol="0">
            <a:spAutoFit/>
          </a:bodyPr>
          <a:lstStyle/>
          <a:p>
            <a:r>
              <a:rPr lang="en-US" dirty="0" smtClean="0">
                <a:solidFill>
                  <a:schemeClr val="accent6"/>
                </a:solidFill>
                <a:latin typeface="Arial"/>
              </a:rPr>
              <a:t>New options exist for minimally invasive treatment to remove the venous clot </a:t>
            </a:r>
            <a:endParaRPr lang="en-US" dirty="0">
              <a:solidFill>
                <a:schemeClr val="accent6"/>
              </a:solidFill>
              <a:latin typeface="Arial"/>
            </a:endParaRPr>
          </a:p>
        </p:txBody>
      </p:sp>
      <p:sp>
        <p:nvSpPr>
          <p:cNvPr id="6" name="TextBox 5"/>
          <p:cNvSpPr txBox="1"/>
          <p:nvPr/>
        </p:nvSpPr>
        <p:spPr>
          <a:xfrm>
            <a:off x="6162543" y="2684114"/>
            <a:ext cx="2319660"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rgbClr val="0E3564"/>
                </a:solidFill>
                <a:latin typeface="Arial"/>
              </a:rPr>
              <a:t>Infusion </a:t>
            </a:r>
            <a:br>
              <a:rPr lang="en-US" sz="1600" dirty="0" smtClean="0">
                <a:solidFill>
                  <a:srgbClr val="0E3564"/>
                </a:solidFill>
                <a:latin typeface="Arial"/>
              </a:rPr>
            </a:br>
            <a:r>
              <a:rPr lang="en-US" sz="1600" dirty="0" smtClean="0">
                <a:solidFill>
                  <a:srgbClr val="0E3564"/>
                </a:solidFill>
                <a:latin typeface="Arial"/>
              </a:rPr>
              <a:t>of clot busting medication to </a:t>
            </a:r>
            <a:br>
              <a:rPr lang="en-US" sz="1600" dirty="0" smtClean="0">
                <a:solidFill>
                  <a:srgbClr val="0E3564"/>
                </a:solidFill>
                <a:latin typeface="Arial"/>
              </a:rPr>
            </a:br>
            <a:r>
              <a:rPr lang="en-US" sz="1600" dirty="0" smtClean="0">
                <a:solidFill>
                  <a:srgbClr val="0E3564"/>
                </a:solidFill>
                <a:latin typeface="Arial"/>
              </a:rPr>
              <a:t>assist in removal</a:t>
            </a:r>
          </a:p>
          <a:p>
            <a:endParaRPr lang="en-US" sz="1600" dirty="0">
              <a:solidFill>
                <a:srgbClr val="0E3564"/>
              </a:solidFill>
              <a:latin typeface="Arial"/>
            </a:endParaRPr>
          </a:p>
          <a:p>
            <a:pPr marL="285750" indent="-285750">
              <a:buFont typeface="Arial" panose="020B0604020202020204" pitchFamily="34" charset="0"/>
              <a:buChar char="•"/>
            </a:pPr>
            <a:r>
              <a:rPr lang="en-US" sz="1600" dirty="0">
                <a:solidFill>
                  <a:srgbClr val="0E3564"/>
                </a:solidFill>
                <a:latin typeface="Arial"/>
              </a:rPr>
              <a:t>Followed by thrombus removal using a mechanical device to remove the clot from the vessel and body </a:t>
            </a:r>
          </a:p>
        </p:txBody>
      </p:sp>
      <p:sp>
        <p:nvSpPr>
          <p:cNvPr id="9" name="Rectangle 2"/>
          <p:cNvSpPr txBox="1">
            <a:spLocks noChangeArrowheads="1"/>
          </p:cNvSpPr>
          <p:nvPr/>
        </p:nvSpPr>
        <p:spPr>
          <a:xfrm>
            <a:off x="328131" y="817182"/>
            <a:ext cx="8322483" cy="408101"/>
          </a:xfrm>
          <a:prstGeom prst="rect">
            <a:avLst/>
          </a:prstGeom>
          <a:noFill/>
          <a:ln/>
        </p:spPr>
        <p:txBody>
          <a:bodyPr vert="horz" anchor="ctr">
            <a:noAutofit/>
          </a:bodyPr>
          <a:lstStyle>
            <a:lvl1pPr algn="l" rtl="0" eaLnBrk="1" latinLnBrk="0" hangingPunct="1">
              <a:spcBef>
                <a:spcPct val="0"/>
              </a:spcBef>
              <a:buNone/>
              <a:defRPr kumimoji="0" sz="3200" b="1" kern="1200">
                <a:solidFill>
                  <a:srgbClr val="0D3058"/>
                </a:solidFill>
                <a:latin typeface="Arial"/>
                <a:ea typeface="+mj-ea"/>
                <a:cs typeface="+mj-cs"/>
              </a:defRPr>
            </a:lvl1pPr>
          </a:lstStyle>
          <a:p>
            <a:pPr>
              <a:spcBef>
                <a:spcPct val="50000"/>
              </a:spcBef>
            </a:pPr>
            <a:r>
              <a:rPr lang="en-US" sz="2800" dirty="0"/>
              <a:t>A </a:t>
            </a:r>
            <a:r>
              <a:rPr lang="en-US" sz="2800" dirty="0" smtClean="0"/>
              <a:t>New Option For Venous Thrombus Removal </a:t>
            </a:r>
            <a:endParaRPr lang="en-US" altLang="en-US" sz="2800" dirty="0">
              <a:solidFill>
                <a:srgbClr val="0E3667"/>
              </a:solidFill>
            </a:endParaRPr>
          </a:p>
        </p:txBody>
      </p:sp>
      <p:sp>
        <p:nvSpPr>
          <p:cNvPr id="11" name="Slide Number Placeholder 2"/>
          <p:cNvSpPr txBox="1">
            <a:spLocks/>
          </p:cNvSpPr>
          <p:nvPr/>
        </p:nvSpPr>
        <p:spPr>
          <a:xfrm>
            <a:off x="6870699" y="644156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507FA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897C7-E802-2943-8C37-6B6357733550}" type="slidenum">
              <a:rPr lang="en-US" smtClean="0">
                <a:latin typeface="Arial"/>
              </a:rPr>
              <a:pPr/>
              <a:t>14</a:t>
            </a:fld>
            <a:endParaRPr lang="en-US" dirty="0">
              <a:latin typeface="Arial"/>
            </a:endParaRPr>
          </a:p>
        </p:txBody>
      </p:sp>
      <p:pic>
        <p:nvPicPr>
          <p:cNvPr id="12" name="PI-298506-AA ANGIOJET_DVT.mp4">
            <a:hlinkClick r:id="" action="ppaction://media"/>
          </p:cNvPr>
          <p:cNvPicPr>
            <a:picLocks noChangeAspect="1"/>
          </p:cNvPicPr>
          <p:nvPr>
            <a:videoFile r:link="rId1"/>
            <p:extLst>
              <p:ext uri="{DAA4B4D4-6D71-4841-9C94-3DE7FCFB9230}">
                <p14:media xmlns:p14="http://schemas.microsoft.com/office/powerpoint/2010/main" r:embed="rId2">
                  <p14:trim st="2006.7782" end="9141.9818"/>
                </p14:media>
              </p:ext>
            </p:extLst>
          </p:nvPr>
        </p:nvPicPr>
        <p:blipFill>
          <a:blip r:embed="rId4"/>
          <a:stretch>
            <a:fillRect/>
          </a:stretch>
        </p:blipFill>
        <p:spPr>
          <a:xfrm>
            <a:off x="394806" y="2438398"/>
            <a:ext cx="5291267" cy="3527511"/>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361619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27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repeatCount="indefinite" fill="hold" display="0">
                  <p:stCondLst>
                    <p:cond delay="indefinite"/>
                  </p:stCondLst>
                </p:cTn>
                <p:tgtEl>
                  <p:spTgt spid="1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328131" y="817182"/>
            <a:ext cx="8322483" cy="408101"/>
          </a:xfrm>
          <a:prstGeom prst="rect">
            <a:avLst/>
          </a:prstGeom>
          <a:noFill/>
          <a:ln/>
        </p:spPr>
        <p:txBody>
          <a:bodyPr vert="horz" anchor="ctr">
            <a:noAutofit/>
          </a:bodyPr>
          <a:lstStyle>
            <a:lvl1pPr algn="l" rtl="0" eaLnBrk="1" latinLnBrk="0" hangingPunct="1">
              <a:spcBef>
                <a:spcPct val="0"/>
              </a:spcBef>
              <a:buNone/>
              <a:defRPr kumimoji="0" sz="3200" b="1" kern="1200">
                <a:solidFill>
                  <a:srgbClr val="0D3058"/>
                </a:solidFill>
                <a:latin typeface="Arial"/>
                <a:ea typeface="+mj-ea"/>
                <a:cs typeface="+mj-cs"/>
              </a:defRPr>
            </a:lvl1pPr>
          </a:lstStyle>
          <a:p>
            <a:pPr>
              <a:spcBef>
                <a:spcPct val="50000"/>
              </a:spcBef>
            </a:pPr>
            <a:r>
              <a:rPr lang="en-US" sz="2800" dirty="0"/>
              <a:t>DVT </a:t>
            </a:r>
            <a:r>
              <a:rPr lang="en-US" sz="2800" dirty="0" smtClean="0"/>
              <a:t>Clot Removal</a:t>
            </a:r>
            <a:endParaRPr lang="en-US" altLang="en-US" sz="2800" dirty="0">
              <a:solidFill>
                <a:srgbClr val="0E3667"/>
              </a:solidFill>
            </a:endParaRPr>
          </a:p>
        </p:txBody>
      </p:sp>
      <p:sp>
        <p:nvSpPr>
          <p:cNvPr id="8" name="Rectangle 7"/>
          <p:cNvSpPr/>
          <p:nvPr/>
        </p:nvSpPr>
        <p:spPr>
          <a:xfrm>
            <a:off x="0" y="1950519"/>
            <a:ext cx="9144000" cy="10886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a:endParaRPr>
          </a:p>
        </p:txBody>
      </p:sp>
      <p:sp>
        <p:nvSpPr>
          <p:cNvPr id="9" name="Rectangle 3"/>
          <p:cNvSpPr txBox="1">
            <a:spLocks noChangeArrowheads="1"/>
          </p:cNvSpPr>
          <p:nvPr/>
        </p:nvSpPr>
        <p:spPr>
          <a:xfrm>
            <a:off x="0" y="3317454"/>
            <a:ext cx="9144000" cy="2438150"/>
          </a:xfrm>
          <a:prstGeom prst="rect">
            <a:avLst/>
          </a:prstGeom>
          <a:noFill/>
          <a:ln/>
        </p:spPr>
        <p:txBody>
          <a:bodyPr vert="horz" anchor="t">
            <a:normAutofit/>
          </a:bodyPr>
          <a:lstStyle>
            <a:lvl1pPr marL="365760" indent="-256032" algn="l" rtl="0" eaLnBrk="1" latinLnBrk="0" hangingPunct="1">
              <a:spcBef>
                <a:spcPts val="300"/>
              </a:spcBef>
              <a:buClr>
                <a:schemeClr val="tx1"/>
              </a:buClr>
              <a:buFont typeface="Georgia"/>
              <a:buChar char="•"/>
              <a:defRPr kumimoji="0" sz="2800" kern="1200">
                <a:solidFill>
                  <a:schemeClr val="tx1"/>
                </a:solidFill>
                <a:latin typeface="Arial"/>
                <a:ea typeface="+mn-ea"/>
                <a:cs typeface="+mn-cs"/>
              </a:defRPr>
            </a:lvl1pPr>
            <a:lvl2pPr marL="658368" indent="-246888" algn="l" rtl="0" eaLnBrk="1" latinLnBrk="0" hangingPunct="1">
              <a:spcBef>
                <a:spcPts val="300"/>
              </a:spcBef>
              <a:buClr>
                <a:schemeClr val="tx1"/>
              </a:buClr>
              <a:buFont typeface="Georgia"/>
              <a:buChar char="▫"/>
              <a:defRPr kumimoji="0" sz="2600" kern="1200">
                <a:solidFill>
                  <a:schemeClr val="tx1"/>
                </a:solidFill>
                <a:latin typeface="Arial"/>
                <a:ea typeface="+mn-ea"/>
                <a:cs typeface="+mn-cs"/>
              </a:defRPr>
            </a:lvl2pPr>
            <a:lvl3pPr marL="923544" indent="-219456" algn="l" rtl="0" eaLnBrk="1" latinLnBrk="0" hangingPunct="1">
              <a:spcBef>
                <a:spcPts val="300"/>
              </a:spcBef>
              <a:buClr>
                <a:schemeClr val="tx1"/>
              </a:buClr>
              <a:buFont typeface="Wingdings 2"/>
              <a:buChar char=""/>
              <a:defRPr kumimoji="0" sz="2400" kern="1200">
                <a:solidFill>
                  <a:schemeClr val="tx1"/>
                </a:solidFill>
                <a:latin typeface="Arial"/>
                <a:ea typeface="+mn-ea"/>
                <a:cs typeface="+mn-cs"/>
              </a:defRPr>
            </a:lvl3pPr>
            <a:lvl4pPr marL="1179576" indent="-201168" algn="l" rtl="0" eaLnBrk="1" latinLnBrk="0" hangingPunct="1">
              <a:spcBef>
                <a:spcPts val="300"/>
              </a:spcBef>
              <a:buClr>
                <a:schemeClr val="tx1"/>
              </a:buClr>
              <a:buFont typeface="Wingdings 2"/>
              <a:buChar char=""/>
              <a:defRPr kumimoji="0" sz="2200" kern="1200">
                <a:solidFill>
                  <a:schemeClr val="tx1"/>
                </a:solidFill>
                <a:latin typeface="Arial"/>
                <a:ea typeface="+mn-ea"/>
                <a:cs typeface="+mn-cs"/>
              </a:defRPr>
            </a:lvl4pPr>
            <a:lvl5pPr marL="1389888" indent="-182880" algn="l" rtl="0" eaLnBrk="1" latinLnBrk="0" hangingPunct="1">
              <a:spcBef>
                <a:spcPts val="300"/>
              </a:spcBef>
              <a:buClr>
                <a:schemeClr val="tx1"/>
              </a:buClr>
              <a:buFont typeface="Georgia"/>
              <a:buChar char="▫"/>
              <a:defRPr kumimoji="0" sz="2000" kern="1200">
                <a:solidFill>
                  <a:schemeClr val="tx1"/>
                </a:solidFill>
                <a:latin typeface="Arial"/>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lvl="1" indent="0" algn="ctr">
              <a:lnSpc>
                <a:spcPct val="150000"/>
              </a:lnSpc>
              <a:buNone/>
            </a:pPr>
            <a:r>
              <a:rPr lang="en-US" sz="2000" dirty="0" smtClean="0"/>
              <a:t>Efficiently </a:t>
            </a:r>
            <a:r>
              <a:rPr lang="en-US" sz="2000" dirty="0"/>
              <a:t>r</a:t>
            </a:r>
            <a:r>
              <a:rPr lang="en-US" sz="2000" dirty="0" smtClean="0"/>
              <a:t>emove </a:t>
            </a:r>
            <a:r>
              <a:rPr lang="en-US" sz="2000" dirty="0"/>
              <a:t>the thrombus </a:t>
            </a:r>
            <a:endParaRPr lang="en-US" sz="2000" dirty="0" smtClean="0"/>
          </a:p>
          <a:p>
            <a:pPr marL="0" lvl="1" indent="0" algn="ctr">
              <a:lnSpc>
                <a:spcPct val="150000"/>
              </a:lnSpc>
              <a:buNone/>
            </a:pPr>
            <a:r>
              <a:rPr lang="en-US" sz="2000" dirty="0" smtClean="0"/>
              <a:t>Provide </a:t>
            </a:r>
            <a:r>
              <a:rPr lang="en-US" sz="2000" dirty="0"/>
              <a:t>quick restoration of venous flow</a:t>
            </a:r>
          </a:p>
          <a:p>
            <a:pPr marL="0" lvl="1" indent="0" algn="ctr">
              <a:lnSpc>
                <a:spcPct val="150000"/>
              </a:lnSpc>
              <a:buNone/>
            </a:pPr>
            <a:r>
              <a:rPr lang="en-US" sz="2000" dirty="0"/>
              <a:t>Decrease risk of embolic complications</a:t>
            </a:r>
          </a:p>
          <a:p>
            <a:pPr marL="0" lvl="1" indent="0" algn="ctr">
              <a:lnSpc>
                <a:spcPct val="150000"/>
              </a:lnSpc>
              <a:buNone/>
            </a:pPr>
            <a:r>
              <a:rPr lang="en-US" sz="2000" dirty="0"/>
              <a:t>Assist in restoring normal venous valve </a:t>
            </a:r>
            <a:r>
              <a:rPr lang="en-US" sz="2000" dirty="0" smtClean="0"/>
              <a:t>function</a:t>
            </a:r>
            <a:endParaRPr lang="en-US" sz="2000" dirty="0"/>
          </a:p>
        </p:txBody>
      </p:sp>
      <p:sp>
        <p:nvSpPr>
          <p:cNvPr id="10" name="TextBox 9"/>
          <p:cNvSpPr txBox="1"/>
          <p:nvPr/>
        </p:nvSpPr>
        <p:spPr>
          <a:xfrm>
            <a:off x="0" y="2249771"/>
            <a:ext cx="9144000"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2800" b="1" dirty="0" smtClean="0">
                <a:solidFill>
                  <a:srgbClr val="0E3667"/>
                </a:solidFill>
                <a:latin typeface="Arial"/>
              </a:rPr>
              <a:t>We Believe We Can</a:t>
            </a:r>
          </a:p>
        </p:txBody>
      </p:sp>
      <p:sp>
        <p:nvSpPr>
          <p:cNvPr id="7" name="Slide Number Placeholder 2"/>
          <p:cNvSpPr txBox="1">
            <a:spLocks/>
          </p:cNvSpPr>
          <p:nvPr/>
        </p:nvSpPr>
        <p:spPr>
          <a:xfrm>
            <a:off x="6870699" y="644156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507FA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897C7-E802-2943-8C37-6B6357733550}" type="slidenum">
              <a:rPr lang="en-US" smtClean="0">
                <a:latin typeface="Arial"/>
              </a:rPr>
              <a:pPr/>
              <a:t>15</a:t>
            </a:fld>
            <a:endParaRPr lang="en-US" dirty="0">
              <a:latin typeface="Arial"/>
            </a:endParaRPr>
          </a:p>
        </p:txBody>
      </p:sp>
    </p:spTree>
    <p:extLst>
      <p:ext uri="{BB962C8B-B14F-4D97-AF65-F5344CB8AC3E}">
        <p14:creationId xmlns:p14="http://schemas.microsoft.com/office/powerpoint/2010/main" val="9341869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950519"/>
            <a:ext cx="9144000" cy="10886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a:endParaRPr>
          </a:p>
        </p:txBody>
      </p:sp>
      <p:sp>
        <p:nvSpPr>
          <p:cNvPr id="8" name="Rectangle 3"/>
          <p:cNvSpPr txBox="1">
            <a:spLocks noChangeArrowheads="1"/>
          </p:cNvSpPr>
          <p:nvPr/>
        </p:nvSpPr>
        <p:spPr>
          <a:xfrm>
            <a:off x="0" y="3118559"/>
            <a:ext cx="9144000" cy="3107223"/>
          </a:xfrm>
          <a:prstGeom prst="rect">
            <a:avLst/>
          </a:prstGeom>
          <a:noFill/>
          <a:ln/>
        </p:spPr>
        <p:txBody>
          <a:bodyPr vert="horz" anchor="t">
            <a:normAutofit/>
          </a:bodyPr>
          <a:lstStyle>
            <a:lvl1pPr marL="365760" indent="-256032" algn="l" rtl="0" eaLnBrk="1" latinLnBrk="0" hangingPunct="1">
              <a:spcBef>
                <a:spcPts val="300"/>
              </a:spcBef>
              <a:buClr>
                <a:schemeClr val="tx1"/>
              </a:buClr>
              <a:buFont typeface="Georgia"/>
              <a:buChar char="•"/>
              <a:defRPr kumimoji="0" sz="2800" kern="1200">
                <a:solidFill>
                  <a:schemeClr val="tx1"/>
                </a:solidFill>
                <a:latin typeface="Arial"/>
                <a:ea typeface="+mn-ea"/>
                <a:cs typeface="+mn-cs"/>
              </a:defRPr>
            </a:lvl1pPr>
            <a:lvl2pPr marL="658368" indent="-246888" algn="l" rtl="0" eaLnBrk="1" latinLnBrk="0" hangingPunct="1">
              <a:spcBef>
                <a:spcPts val="300"/>
              </a:spcBef>
              <a:buClr>
                <a:schemeClr val="tx1"/>
              </a:buClr>
              <a:buFont typeface="Georgia"/>
              <a:buChar char="▫"/>
              <a:defRPr kumimoji="0" sz="2600" kern="1200">
                <a:solidFill>
                  <a:schemeClr val="tx1"/>
                </a:solidFill>
                <a:latin typeface="Arial"/>
                <a:ea typeface="+mn-ea"/>
                <a:cs typeface="+mn-cs"/>
              </a:defRPr>
            </a:lvl2pPr>
            <a:lvl3pPr marL="923544" indent="-219456" algn="l" rtl="0" eaLnBrk="1" latinLnBrk="0" hangingPunct="1">
              <a:spcBef>
                <a:spcPts val="300"/>
              </a:spcBef>
              <a:buClr>
                <a:schemeClr val="tx1"/>
              </a:buClr>
              <a:buFont typeface="Wingdings 2"/>
              <a:buChar char=""/>
              <a:defRPr kumimoji="0" sz="2400" kern="1200">
                <a:solidFill>
                  <a:schemeClr val="tx1"/>
                </a:solidFill>
                <a:latin typeface="Arial"/>
                <a:ea typeface="+mn-ea"/>
                <a:cs typeface="+mn-cs"/>
              </a:defRPr>
            </a:lvl3pPr>
            <a:lvl4pPr marL="1179576" indent="-201168" algn="l" rtl="0" eaLnBrk="1" latinLnBrk="0" hangingPunct="1">
              <a:spcBef>
                <a:spcPts val="300"/>
              </a:spcBef>
              <a:buClr>
                <a:schemeClr val="tx1"/>
              </a:buClr>
              <a:buFont typeface="Wingdings 2"/>
              <a:buChar char=""/>
              <a:defRPr kumimoji="0" sz="2200" kern="1200">
                <a:solidFill>
                  <a:schemeClr val="tx1"/>
                </a:solidFill>
                <a:latin typeface="Arial"/>
                <a:ea typeface="+mn-ea"/>
                <a:cs typeface="+mn-cs"/>
              </a:defRPr>
            </a:lvl4pPr>
            <a:lvl5pPr marL="1389888" indent="-182880" algn="l" rtl="0" eaLnBrk="1" latinLnBrk="0" hangingPunct="1">
              <a:spcBef>
                <a:spcPts val="300"/>
              </a:spcBef>
              <a:buClr>
                <a:schemeClr val="tx1"/>
              </a:buClr>
              <a:buFont typeface="Georgia"/>
              <a:buChar char="▫"/>
              <a:defRPr kumimoji="0" sz="2000" kern="1200">
                <a:solidFill>
                  <a:schemeClr val="tx1"/>
                </a:solidFill>
                <a:latin typeface="Arial"/>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a:lnSpc>
                <a:spcPct val="150000"/>
              </a:lnSpc>
              <a:buNone/>
            </a:pPr>
            <a:r>
              <a:rPr lang="en-US" sz="2000" dirty="0"/>
              <a:t>A minimally invasive procedure </a:t>
            </a:r>
          </a:p>
          <a:p>
            <a:pPr marL="0" indent="0" algn="ctr">
              <a:lnSpc>
                <a:spcPct val="150000"/>
              </a:lnSpc>
              <a:buNone/>
            </a:pPr>
            <a:r>
              <a:rPr lang="en-US" sz="2000" dirty="0"/>
              <a:t>Potential to minimize treatment time </a:t>
            </a:r>
          </a:p>
          <a:p>
            <a:pPr marL="0" indent="0" algn="ctr">
              <a:lnSpc>
                <a:spcPct val="150000"/>
              </a:lnSpc>
              <a:buNone/>
            </a:pPr>
            <a:r>
              <a:rPr lang="en-US" sz="2000" dirty="0" smtClean="0"/>
              <a:t>Possibly eliminate </a:t>
            </a:r>
            <a:r>
              <a:rPr lang="en-US" sz="2000" dirty="0"/>
              <a:t>or decrease dose and duration </a:t>
            </a:r>
            <a:r>
              <a:rPr lang="en-US" sz="2000" dirty="0" smtClean="0"/>
              <a:t>of thrombolytic</a:t>
            </a:r>
            <a:endParaRPr lang="en-US" sz="2000" dirty="0"/>
          </a:p>
          <a:p>
            <a:pPr marL="0" indent="0" algn="ctr">
              <a:lnSpc>
                <a:spcPct val="150000"/>
              </a:lnSpc>
              <a:buNone/>
            </a:pPr>
            <a:r>
              <a:rPr lang="en-US" sz="2000" dirty="0"/>
              <a:t>Potential for quick resolution of signs and symptoms</a:t>
            </a:r>
          </a:p>
          <a:p>
            <a:pPr marL="0" indent="0" algn="ctr">
              <a:lnSpc>
                <a:spcPct val="150000"/>
              </a:lnSpc>
              <a:buNone/>
            </a:pPr>
            <a:r>
              <a:rPr lang="en-US" sz="2000" dirty="0" smtClean="0"/>
              <a:t>Improved short-term &amp; long-term </a:t>
            </a:r>
            <a:r>
              <a:rPr lang="en-US" sz="2000" dirty="0"/>
              <a:t>outcomes</a:t>
            </a:r>
          </a:p>
        </p:txBody>
      </p:sp>
      <p:sp>
        <p:nvSpPr>
          <p:cNvPr id="9" name="TextBox 8"/>
          <p:cNvSpPr txBox="1"/>
          <p:nvPr/>
        </p:nvSpPr>
        <p:spPr>
          <a:xfrm>
            <a:off x="0" y="2219349"/>
            <a:ext cx="9144000"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lvl="1" indent="0" algn="ctr">
              <a:buNone/>
            </a:pPr>
            <a:r>
              <a:rPr lang="en-US" sz="2400" b="1" dirty="0">
                <a:solidFill>
                  <a:srgbClr val="0E3667"/>
                </a:solidFill>
                <a:latin typeface="Arial"/>
                <a:cs typeface="Arial"/>
              </a:rPr>
              <a:t>Interventional </a:t>
            </a:r>
            <a:r>
              <a:rPr lang="en-US" sz="2400" b="1" dirty="0" smtClean="0">
                <a:solidFill>
                  <a:srgbClr val="0E3667"/>
                </a:solidFill>
                <a:latin typeface="Arial"/>
                <a:cs typeface="Arial"/>
              </a:rPr>
              <a:t>Treatment </a:t>
            </a:r>
            <a:r>
              <a:rPr lang="en-US" sz="2400" b="1" dirty="0">
                <a:solidFill>
                  <a:srgbClr val="0E3667"/>
                </a:solidFill>
                <a:latin typeface="Arial"/>
                <a:cs typeface="Arial"/>
              </a:rPr>
              <a:t>O</a:t>
            </a:r>
            <a:r>
              <a:rPr lang="en-US" sz="2400" b="1" dirty="0" smtClean="0">
                <a:solidFill>
                  <a:srgbClr val="0E3667"/>
                </a:solidFill>
                <a:latin typeface="Arial"/>
                <a:cs typeface="Arial"/>
              </a:rPr>
              <a:t>ffers Patient's:</a:t>
            </a:r>
            <a:endParaRPr lang="en-US" sz="2400" b="1" dirty="0">
              <a:solidFill>
                <a:srgbClr val="0E3667"/>
              </a:solidFill>
              <a:latin typeface="Arial"/>
              <a:cs typeface="Arial"/>
            </a:endParaRPr>
          </a:p>
        </p:txBody>
      </p:sp>
      <p:sp>
        <p:nvSpPr>
          <p:cNvPr id="6" name="Rectangle 2"/>
          <p:cNvSpPr txBox="1">
            <a:spLocks noChangeArrowheads="1"/>
          </p:cNvSpPr>
          <p:nvPr/>
        </p:nvSpPr>
        <p:spPr>
          <a:xfrm>
            <a:off x="328131" y="817182"/>
            <a:ext cx="8322483" cy="408101"/>
          </a:xfrm>
          <a:prstGeom prst="rect">
            <a:avLst/>
          </a:prstGeom>
          <a:noFill/>
          <a:ln/>
        </p:spPr>
        <p:txBody>
          <a:bodyPr vert="horz" anchor="ctr">
            <a:noAutofit/>
          </a:bodyPr>
          <a:lstStyle>
            <a:lvl1pPr algn="l" rtl="0" eaLnBrk="1" latinLnBrk="0" hangingPunct="1">
              <a:spcBef>
                <a:spcPct val="0"/>
              </a:spcBef>
              <a:buNone/>
              <a:defRPr kumimoji="0" sz="3200" b="1" kern="1200">
                <a:solidFill>
                  <a:srgbClr val="0D3058"/>
                </a:solidFill>
                <a:latin typeface="Arial"/>
                <a:ea typeface="+mj-ea"/>
                <a:cs typeface="+mj-cs"/>
              </a:defRPr>
            </a:lvl1pPr>
          </a:lstStyle>
          <a:p>
            <a:pPr>
              <a:spcBef>
                <a:spcPct val="50000"/>
              </a:spcBef>
            </a:pPr>
            <a:r>
              <a:rPr lang="en-US" sz="2800" dirty="0"/>
              <a:t>DVT </a:t>
            </a:r>
            <a:r>
              <a:rPr lang="en-US" sz="2800" dirty="0" smtClean="0"/>
              <a:t>Clot Removal </a:t>
            </a:r>
            <a:endParaRPr lang="en-US" altLang="en-US" sz="2800" dirty="0">
              <a:solidFill>
                <a:srgbClr val="0E3667"/>
              </a:solidFill>
            </a:endParaRPr>
          </a:p>
        </p:txBody>
      </p:sp>
      <p:sp>
        <p:nvSpPr>
          <p:cNvPr id="10" name="Slide Number Placeholder 2"/>
          <p:cNvSpPr txBox="1">
            <a:spLocks/>
          </p:cNvSpPr>
          <p:nvPr/>
        </p:nvSpPr>
        <p:spPr>
          <a:xfrm>
            <a:off x="6870699" y="644156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507FA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897C7-E802-2943-8C37-6B6357733550}" type="slidenum">
              <a:rPr lang="en-US" smtClean="0">
                <a:latin typeface="Arial"/>
              </a:rPr>
              <a:pPr/>
              <a:t>16</a:t>
            </a:fld>
            <a:endParaRPr lang="en-US" dirty="0">
              <a:latin typeface="Arial"/>
            </a:endParaRPr>
          </a:p>
        </p:txBody>
      </p:sp>
    </p:spTree>
    <p:extLst>
      <p:ext uri="{BB962C8B-B14F-4D97-AF65-F5344CB8AC3E}">
        <p14:creationId xmlns:p14="http://schemas.microsoft.com/office/powerpoint/2010/main" val="8472453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26200" t="41006" r="7284" b="41991"/>
          <a:stretch/>
        </p:blipFill>
        <p:spPr bwMode="auto">
          <a:xfrm>
            <a:off x="1629158" y="2120900"/>
            <a:ext cx="7294709"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txBox="1">
            <a:spLocks noChangeArrowheads="1"/>
          </p:cNvSpPr>
          <p:nvPr/>
        </p:nvSpPr>
        <p:spPr>
          <a:xfrm>
            <a:off x="328131" y="817182"/>
            <a:ext cx="8322483" cy="408101"/>
          </a:xfrm>
          <a:prstGeom prst="rect">
            <a:avLst/>
          </a:prstGeom>
          <a:noFill/>
          <a:ln/>
        </p:spPr>
        <p:txBody>
          <a:bodyPr vert="horz" anchor="ctr">
            <a:noAutofit/>
          </a:bodyPr>
          <a:lstStyle>
            <a:lvl1pPr algn="l" rtl="0" eaLnBrk="1" latinLnBrk="0" hangingPunct="1">
              <a:spcBef>
                <a:spcPct val="0"/>
              </a:spcBef>
              <a:buNone/>
              <a:defRPr kumimoji="0" sz="3200" b="1" kern="1200">
                <a:solidFill>
                  <a:srgbClr val="0D3058"/>
                </a:solidFill>
                <a:latin typeface="Arial"/>
                <a:ea typeface="+mj-ea"/>
                <a:cs typeface="+mj-cs"/>
              </a:defRPr>
            </a:lvl1pPr>
          </a:lstStyle>
          <a:p>
            <a:pPr>
              <a:spcBef>
                <a:spcPct val="50000"/>
              </a:spcBef>
            </a:pPr>
            <a:r>
              <a:rPr lang="en-US" sz="2800" dirty="0">
                <a:solidFill>
                  <a:srgbClr val="0E3667"/>
                </a:solidFill>
              </a:rPr>
              <a:t>An </a:t>
            </a:r>
            <a:r>
              <a:rPr lang="en-US" sz="2800" dirty="0" smtClean="0">
                <a:solidFill>
                  <a:srgbClr val="0E3667"/>
                </a:solidFill>
              </a:rPr>
              <a:t>Option </a:t>
            </a:r>
            <a:r>
              <a:rPr lang="en-US" sz="2800" dirty="0">
                <a:solidFill>
                  <a:srgbClr val="0E3667"/>
                </a:solidFill>
              </a:rPr>
              <a:t>F</a:t>
            </a:r>
            <a:r>
              <a:rPr lang="en-US" sz="2800" dirty="0" smtClean="0">
                <a:solidFill>
                  <a:srgbClr val="0E3667"/>
                </a:solidFill>
              </a:rPr>
              <a:t>or </a:t>
            </a:r>
            <a:r>
              <a:rPr lang="en-US" sz="2800" dirty="0">
                <a:solidFill>
                  <a:srgbClr val="0E3667"/>
                </a:solidFill>
              </a:rPr>
              <a:t>DVT </a:t>
            </a:r>
            <a:r>
              <a:rPr lang="en-US" sz="2800" dirty="0" smtClean="0">
                <a:solidFill>
                  <a:srgbClr val="0E3667"/>
                </a:solidFill>
              </a:rPr>
              <a:t>thrombus </a:t>
            </a:r>
            <a:r>
              <a:rPr lang="en-US" sz="2800" dirty="0">
                <a:solidFill>
                  <a:srgbClr val="0E3667"/>
                </a:solidFill>
              </a:rPr>
              <a:t>Removal </a:t>
            </a:r>
            <a:endParaRPr lang="en-US" altLang="en-US" sz="2800" dirty="0">
              <a:solidFill>
                <a:srgbClr val="0E3667"/>
              </a:solidFill>
            </a:endParaRPr>
          </a:p>
        </p:txBody>
      </p:sp>
      <p:pic>
        <p:nvPicPr>
          <p:cNvPr id="3" name="Picture 2" descr="AngioJet cli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626" y="1377950"/>
            <a:ext cx="2196870" cy="4572000"/>
          </a:xfrm>
          <a:prstGeom prst="rect">
            <a:avLst/>
          </a:prstGeom>
        </p:spPr>
      </p:pic>
      <p:sp>
        <p:nvSpPr>
          <p:cNvPr id="5" name="TextBox 4"/>
          <p:cNvSpPr txBox="1"/>
          <p:nvPr/>
        </p:nvSpPr>
        <p:spPr>
          <a:xfrm>
            <a:off x="2070100" y="1498600"/>
            <a:ext cx="6261100" cy="400110"/>
          </a:xfrm>
          <a:prstGeom prst="rect">
            <a:avLst/>
          </a:prstGeom>
          <a:noFill/>
        </p:spPr>
        <p:txBody>
          <a:bodyPr wrap="square" rtlCol="0">
            <a:spAutoFit/>
          </a:bodyPr>
          <a:lstStyle/>
          <a:p>
            <a:r>
              <a:rPr lang="en-US" altLang="en-US" sz="2000" b="1" dirty="0" smtClean="0">
                <a:solidFill>
                  <a:srgbClr val="5C92B5"/>
                </a:solidFill>
                <a:latin typeface="Arial"/>
                <a:cs typeface="Arial"/>
              </a:rPr>
              <a:t>ANGIOJET</a:t>
            </a:r>
            <a:r>
              <a:rPr lang="en-US" altLang="en-US" sz="2000" b="1" baseline="30000" dirty="0" smtClean="0">
                <a:solidFill>
                  <a:srgbClr val="5C92B5"/>
                </a:solidFill>
                <a:latin typeface="Arial"/>
                <a:cs typeface="Arial"/>
              </a:rPr>
              <a:t>™</a:t>
            </a:r>
            <a:r>
              <a:rPr lang="en-US" altLang="en-US" sz="2000" b="1" dirty="0" smtClean="0">
                <a:solidFill>
                  <a:srgbClr val="5C92B5"/>
                </a:solidFill>
                <a:latin typeface="Arial"/>
                <a:cs typeface="Arial"/>
              </a:rPr>
              <a:t> ULTRA </a:t>
            </a:r>
            <a:r>
              <a:rPr lang="en-US" altLang="en-US" sz="2000" b="1" dirty="0" err="1" smtClean="0">
                <a:solidFill>
                  <a:srgbClr val="5C92B5"/>
                </a:solidFill>
                <a:latin typeface="Arial"/>
                <a:cs typeface="Arial"/>
              </a:rPr>
              <a:t>Thrombectomy</a:t>
            </a:r>
            <a:r>
              <a:rPr lang="en-US" altLang="en-US" sz="2000" b="1" dirty="0" smtClean="0">
                <a:solidFill>
                  <a:srgbClr val="5C92B5"/>
                </a:solidFill>
                <a:latin typeface="Arial"/>
                <a:cs typeface="Arial"/>
              </a:rPr>
              <a:t> System</a:t>
            </a:r>
            <a:endParaRPr lang="en-US" sz="2000" dirty="0">
              <a:latin typeface="Arial"/>
              <a:cs typeface="Arial"/>
            </a:endParaRPr>
          </a:p>
        </p:txBody>
      </p:sp>
      <p:sp>
        <p:nvSpPr>
          <p:cNvPr id="7" name="TextBox 6"/>
          <p:cNvSpPr txBox="1"/>
          <p:nvPr/>
        </p:nvSpPr>
        <p:spPr>
          <a:xfrm>
            <a:off x="2120900" y="3492500"/>
            <a:ext cx="6261100" cy="307777"/>
          </a:xfrm>
          <a:prstGeom prst="rect">
            <a:avLst/>
          </a:prstGeom>
          <a:noFill/>
        </p:spPr>
        <p:txBody>
          <a:bodyPr wrap="square" rtlCol="0">
            <a:spAutoFit/>
          </a:bodyPr>
          <a:lstStyle/>
          <a:p>
            <a:r>
              <a:rPr lang="en-US" altLang="en-US" sz="1400" b="1" dirty="0" smtClean="0">
                <a:solidFill>
                  <a:srgbClr val="0E3564"/>
                </a:solidFill>
                <a:latin typeface="Arial"/>
                <a:cs typeface="Arial"/>
              </a:rPr>
              <a:t>MECHANISM OF ACTION</a:t>
            </a:r>
            <a:endParaRPr lang="en-US" sz="1400" dirty="0">
              <a:solidFill>
                <a:srgbClr val="0E3564"/>
              </a:solidFill>
              <a:latin typeface="Arial"/>
              <a:cs typeface="Arial"/>
            </a:endParaRPr>
          </a:p>
        </p:txBody>
      </p:sp>
      <p:sp>
        <p:nvSpPr>
          <p:cNvPr id="6" name="TextBox 5"/>
          <p:cNvSpPr txBox="1"/>
          <p:nvPr/>
        </p:nvSpPr>
        <p:spPr>
          <a:xfrm>
            <a:off x="2082800" y="3898900"/>
            <a:ext cx="2235200" cy="2123658"/>
          </a:xfrm>
          <a:prstGeom prst="rect">
            <a:avLst/>
          </a:prstGeom>
          <a:noFill/>
        </p:spPr>
        <p:txBody>
          <a:bodyPr wrap="square" rtlCol="0">
            <a:spAutoFit/>
          </a:bodyPr>
          <a:lstStyle/>
          <a:p>
            <a:pPr marL="228600" indent="-228600">
              <a:buAutoNum type="arabicPeriod"/>
            </a:pPr>
            <a:r>
              <a:rPr lang="en-US" sz="1200" dirty="0" smtClean="0">
                <a:solidFill>
                  <a:srgbClr val="0E3564"/>
                </a:solidFill>
                <a:latin typeface="Arial"/>
                <a:cs typeface="Arial"/>
              </a:rPr>
              <a:t>The </a:t>
            </a:r>
            <a:r>
              <a:rPr lang="en-US" sz="1200" dirty="0" err="1" smtClean="0">
                <a:solidFill>
                  <a:srgbClr val="0E3564"/>
                </a:solidFill>
                <a:latin typeface="Arial"/>
                <a:cs typeface="Arial"/>
              </a:rPr>
              <a:t>AngioJet</a:t>
            </a:r>
            <a:r>
              <a:rPr lang="en-US" sz="1200" dirty="0" smtClean="0">
                <a:solidFill>
                  <a:srgbClr val="0E3564"/>
                </a:solidFill>
                <a:latin typeface="Arial"/>
                <a:cs typeface="Arial"/>
              </a:rPr>
              <a:t> Ultra Console monitors and controls the system.</a:t>
            </a:r>
          </a:p>
          <a:p>
            <a:pPr marL="228600" indent="-228600">
              <a:buAutoNum type="arabicPeriod"/>
            </a:pPr>
            <a:r>
              <a:rPr lang="en-US" sz="1200" dirty="0" smtClean="0">
                <a:solidFill>
                  <a:srgbClr val="0E3564"/>
                </a:solidFill>
                <a:latin typeface="Arial"/>
                <a:cs typeface="Arial"/>
              </a:rPr>
              <a:t>The Console energizes the pump which sends pressurized saline to the catheter tip.</a:t>
            </a:r>
          </a:p>
          <a:p>
            <a:pPr marL="228600" indent="-228600">
              <a:buAutoNum type="arabicPeriod"/>
            </a:pPr>
            <a:r>
              <a:rPr lang="en-US" sz="1200" dirty="0" smtClean="0">
                <a:solidFill>
                  <a:srgbClr val="0E3564"/>
                </a:solidFill>
                <a:latin typeface="Arial"/>
                <a:cs typeface="Arial"/>
              </a:rPr>
              <a:t>Saline Jets travel backwards to create a low pressure zone causing a vacuum effect.</a:t>
            </a:r>
            <a:endParaRPr lang="en-US" sz="1200" dirty="0">
              <a:solidFill>
                <a:srgbClr val="0E3564"/>
              </a:solidFill>
              <a:latin typeface="Arial"/>
              <a:cs typeface="Arial"/>
            </a:endParaRPr>
          </a:p>
        </p:txBody>
      </p:sp>
      <p:sp>
        <p:nvSpPr>
          <p:cNvPr id="9" name="TextBox 8"/>
          <p:cNvSpPr txBox="1"/>
          <p:nvPr/>
        </p:nvSpPr>
        <p:spPr>
          <a:xfrm>
            <a:off x="4318000" y="3898900"/>
            <a:ext cx="2425700" cy="830997"/>
          </a:xfrm>
          <a:prstGeom prst="rect">
            <a:avLst/>
          </a:prstGeom>
          <a:noFill/>
        </p:spPr>
        <p:txBody>
          <a:bodyPr wrap="square" rtlCol="0">
            <a:spAutoFit/>
          </a:bodyPr>
          <a:lstStyle/>
          <a:p>
            <a:pPr marL="177800" indent="-177800"/>
            <a:r>
              <a:rPr lang="en-US" sz="1200" dirty="0" smtClean="0">
                <a:solidFill>
                  <a:srgbClr val="0E3564"/>
                </a:solidFill>
                <a:latin typeface="Arial"/>
                <a:cs typeface="Arial"/>
              </a:rPr>
              <a:t>4. Thrombus is drawn into the </a:t>
            </a:r>
            <a:br>
              <a:rPr lang="en-US" sz="1200" dirty="0" smtClean="0">
                <a:solidFill>
                  <a:srgbClr val="0E3564"/>
                </a:solidFill>
                <a:latin typeface="Arial"/>
                <a:cs typeface="Arial"/>
              </a:rPr>
            </a:br>
            <a:r>
              <a:rPr lang="en-US" sz="1200" dirty="0" smtClean="0">
                <a:solidFill>
                  <a:srgbClr val="0E3564"/>
                </a:solidFill>
                <a:latin typeface="Arial"/>
                <a:cs typeface="Arial"/>
              </a:rPr>
              <a:t>in-flow windows and the jets push the thrombus back down the catheter.</a:t>
            </a:r>
            <a:endParaRPr lang="en-US" sz="1200" dirty="0">
              <a:solidFill>
                <a:srgbClr val="0E3564"/>
              </a:solidFill>
              <a:latin typeface="Arial"/>
              <a:cs typeface="Arial"/>
            </a:endParaRPr>
          </a:p>
        </p:txBody>
      </p:sp>
      <p:sp>
        <p:nvSpPr>
          <p:cNvPr id="10" name="TextBox 9"/>
          <p:cNvSpPr txBox="1"/>
          <p:nvPr/>
        </p:nvSpPr>
        <p:spPr>
          <a:xfrm>
            <a:off x="7048500" y="3898900"/>
            <a:ext cx="1930400" cy="646331"/>
          </a:xfrm>
          <a:prstGeom prst="rect">
            <a:avLst/>
          </a:prstGeom>
          <a:noFill/>
        </p:spPr>
        <p:txBody>
          <a:bodyPr wrap="square" rtlCol="0">
            <a:spAutoFit/>
          </a:bodyPr>
          <a:lstStyle/>
          <a:p>
            <a:pPr marL="177800" indent="-177800"/>
            <a:r>
              <a:rPr lang="en-US" sz="1200" dirty="0" smtClean="0">
                <a:solidFill>
                  <a:srgbClr val="0E3564"/>
                </a:solidFill>
                <a:latin typeface="Arial"/>
                <a:cs typeface="Arial"/>
              </a:rPr>
              <a:t>5. Thrombus is evacuated from the body and into the collection bag.</a:t>
            </a:r>
            <a:endParaRPr lang="en-US" sz="1200" dirty="0">
              <a:solidFill>
                <a:srgbClr val="0E3564"/>
              </a:solidFill>
              <a:latin typeface="Arial"/>
              <a:cs typeface="Arial"/>
            </a:endParaRPr>
          </a:p>
        </p:txBody>
      </p:sp>
      <p:sp>
        <p:nvSpPr>
          <p:cNvPr id="8" name="Rectangle 7"/>
          <p:cNvSpPr/>
          <p:nvPr/>
        </p:nvSpPr>
        <p:spPr>
          <a:xfrm>
            <a:off x="4152900" y="2070100"/>
            <a:ext cx="139700" cy="1320800"/>
          </a:xfrm>
          <a:prstGeom prst="rect">
            <a:avLst/>
          </a:prstGeom>
          <a:solidFill>
            <a:srgbClr val="C1D1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2" name="Rectangle 11"/>
          <p:cNvSpPr/>
          <p:nvPr/>
        </p:nvSpPr>
        <p:spPr>
          <a:xfrm>
            <a:off x="7010400" y="2070100"/>
            <a:ext cx="139700" cy="1320800"/>
          </a:xfrm>
          <a:prstGeom prst="rect">
            <a:avLst/>
          </a:prstGeom>
          <a:solidFill>
            <a:srgbClr val="C1D1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3" name="Slide Number Placeholder 2"/>
          <p:cNvSpPr txBox="1">
            <a:spLocks/>
          </p:cNvSpPr>
          <p:nvPr/>
        </p:nvSpPr>
        <p:spPr>
          <a:xfrm>
            <a:off x="6870699" y="644156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507FA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897C7-E802-2943-8C37-6B6357733550}" type="slidenum">
              <a:rPr lang="en-US" smtClean="0">
                <a:latin typeface="Arial"/>
              </a:rPr>
              <a:pPr/>
              <a:t>17</a:t>
            </a:fld>
            <a:endParaRPr lang="en-US" dirty="0">
              <a:latin typeface="Arial"/>
            </a:endParaRPr>
          </a:p>
        </p:txBody>
      </p:sp>
    </p:spTree>
    <p:extLst>
      <p:ext uri="{BB962C8B-B14F-4D97-AF65-F5344CB8AC3E}">
        <p14:creationId xmlns:p14="http://schemas.microsoft.com/office/powerpoint/2010/main" val="15612759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7"/>
          <p:cNvSpPr txBox="1">
            <a:spLocks noChangeArrowheads="1"/>
          </p:cNvSpPr>
          <p:nvPr/>
        </p:nvSpPr>
        <p:spPr bwMode="auto">
          <a:xfrm>
            <a:off x="317027" y="6496886"/>
            <a:ext cx="79587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en-US" sz="1200" dirty="0">
                <a:solidFill>
                  <a:srgbClr val="507FAA"/>
                </a:solidFill>
                <a:latin typeface="Arial"/>
              </a:rPr>
              <a:t>The PEARL Registry looked at 371 DVT patients treated using an interventional approach </a:t>
            </a:r>
          </a:p>
        </p:txBody>
      </p:sp>
      <p:sp>
        <p:nvSpPr>
          <p:cNvPr id="2" name="TextBox 1"/>
          <p:cNvSpPr txBox="1"/>
          <p:nvPr/>
        </p:nvSpPr>
        <p:spPr>
          <a:xfrm>
            <a:off x="0" y="2300125"/>
            <a:ext cx="9144000" cy="1938992"/>
          </a:xfrm>
          <a:prstGeom prst="rect">
            <a:avLst/>
          </a:prstGeom>
          <a:noFill/>
        </p:spPr>
        <p:txBody>
          <a:bodyPr wrap="square" rtlCol="0">
            <a:spAutoFit/>
          </a:bodyPr>
          <a:lstStyle/>
          <a:p>
            <a:pPr algn="ctr"/>
            <a:r>
              <a:rPr lang="en-US" sz="2400" b="1" dirty="0">
                <a:solidFill>
                  <a:schemeClr val="accent6"/>
                </a:solidFill>
                <a:latin typeface="Arial"/>
              </a:rPr>
              <a:t>PEARL Registry data demonstrates that mechanical </a:t>
            </a:r>
            <a:r>
              <a:rPr lang="en-US" sz="2400" b="1" dirty="0" err="1">
                <a:solidFill>
                  <a:schemeClr val="accent6"/>
                </a:solidFill>
                <a:latin typeface="Arial"/>
              </a:rPr>
              <a:t>thrombectomy</a:t>
            </a:r>
            <a:r>
              <a:rPr lang="en-US" sz="2400" b="1" dirty="0">
                <a:solidFill>
                  <a:schemeClr val="accent6"/>
                </a:solidFill>
                <a:latin typeface="Arial"/>
              </a:rPr>
              <a:t> treatment of DVT is safe and effective </a:t>
            </a:r>
            <a:r>
              <a:rPr lang="en-US" sz="2400" b="1" dirty="0" smtClean="0">
                <a:solidFill>
                  <a:schemeClr val="accent6"/>
                </a:solidFill>
                <a:latin typeface="Arial"/>
              </a:rPr>
              <a:t/>
            </a:r>
            <a:br>
              <a:rPr lang="en-US" sz="2400" b="1" dirty="0" smtClean="0">
                <a:solidFill>
                  <a:schemeClr val="accent6"/>
                </a:solidFill>
                <a:latin typeface="Arial"/>
              </a:rPr>
            </a:br>
            <a:r>
              <a:rPr lang="en-US" sz="2400" b="1" dirty="0" smtClean="0">
                <a:solidFill>
                  <a:schemeClr val="accent6"/>
                </a:solidFill>
                <a:latin typeface="Arial"/>
              </a:rPr>
              <a:t>and can </a:t>
            </a:r>
            <a:r>
              <a:rPr lang="en-US" sz="2400" b="1" dirty="0">
                <a:solidFill>
                  <a:schemeClr val="accent6"/>
                </a:solidFill>
                <a:latin typeface="Arial"/>
              </a:rPr>
              <a:t>potentially reduce the need for concomitant </a:t>
            </a:r>
            <a:r>
              <a:rPr lang="en-US" sz="2400" b="1" dirty="0" smtClean="0">
                <a:solidFill>
                  <a:schemeClr val="accent6"/>
                </a:solidFill>
                <a:latin typeface="Arial"/>
              </a:rPr>
              <a:t/>
            </a:r>
            <a:br>
              <a:rPr lang="en-US" sz="2400" b="1" dirty="0" smtClean="0">
                <a:solidFill>
                  <a:schemeClr val="accent6"/>
                </a:solidFill>
                <a:latin typeface="Arial"/>
              </a:rPr>
            </a:br>
            <a:r>
              <a:rPr lang="en-US" sz="2400" b="1" dirty="0" smtClean="0">
                <a:solidFill>
                  <a:schemeClr val="accent6"/>
                </a:solidFill>
                <a:latin typeface="Arial"/>
              </a:rPr>
              <a:t>catheter </a:t>
            </a:r>
            <a:r>
              <a:rPr lang="en-US" sz="2400" b="1" dirty="0">
                <a:solidFill>
                  <a:schemeClr val="accent6"/>
                </a:solidFill>
                <a:latin typeface="Arial"/>
              </a:rPr>
              <a:t>directed lytic and intensive care stay. </a:t>
            </a:r>
          </a:p>
          <a:p>
            <a:pPr algn="ctr"/>
            <a:endParaRPr lang="en-US" sz="2400" dirty="0">
              <a:latin typeface="Arial"/>
            </a:endParaRPr>
          </a:p>
        </p:txBody>
      </p:sp>
      <p:sp>
        <p:nvSpPr>
          <p:cNvPr id="6" name="Slide Number Placeholder 2"/>
          <p:cNvSpPr txBox="1">
            <a:spLocks/>
          </p:cNvSpPr>
          <p:nvPr/>
        </p:nvSpPr>
        <p:spPr>
          <a:xfrm>
            <a:off x="6870699" y="644156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507FA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897C7-E802-2943-8C37-6B6357733550}" type="slidenum">
              <a:rPr lang="en-US" smtClean="0">
                <a:latin typeface="Arial"/>
              </a:rPr>
              <a:pPr/>
              <a:t>18</a:t>
            </a:fld>
            <a:endParaRPr lang="en-US" dirty="0">
              <a:latin typeface="Arial"/>
            </a:endParaRPr>
          </a:p>
        </p:txBody>
      </p:sp>
      <p:sp>
        <p:nvSpPr>
          <p:cNvPr id="7" name="Rectangle 2"/>
          <p:cNvSpPr txBox="1">
            <a:spLocks noChangeArrowheads="1"/>
          </p:cNvSpPr>
          <p:nvPr/>
        </p:nvSpPr>
        <p:spPr>
          <a:xfrm>
            <a:off x="1" y="917002"/>
            <a:ext cx="9144000" cy="575738"/>
          </a:xfrm>
          <a:prstGeom prst="rect">
            <a:avLst/>
          </a:prstGeom>
          <a:noFill/>
          <a:ln/>
        </p:spPr>
        <p:txBody>
          <a:bodyPr vert="horz" anchor="t">
            <a:noAutofit/>
          </a:bodyPr>
          <a:lstStyle>
            <a:lvl1pPr algn="l" rtl="0" eaLnBrk="1" latinLnBrk="0" hangingPunct="1">
              <a:spcBef>
                <a:spcPct val="0"/>
              </a:spcBef>
              <a:buNone/>
              <a:defRPr kumimoji="0" sz="3200" b="1" kern="1200">
                <a:solidFill>
                  <a:srgbClr val="0D3058"/>
                </a:solidFill>
                <a:latin typeface="Arial"/>
                <a:ea typeface="+mj-ea"/>
                <a:cs typeface="+mj-cs"/>
              </a:defRPr>
            </a:lvl1pPr>
          </a:lstStyle>
          <a:p>
            <a:pPr algn="ctr"/>
            <a:r>
              <a:rPr lang="en-US" sz="2400" dirty="0" smtClean="0">
                <a:solidFill>
                  <a:srgbClr val="0E3667"/>
                </a:solidFill>
              </a:rPr>
              <a:t>Thrombus </a:t>
            </a:r>
            <a:r>
              <a:rPr lang="en-US" sz="2400" dirty="0">
                <a:solidFill>
                  <a:srgbClr val="0E3667"/>
                </a:solidFill>
              </a:rPr>
              <a:t>R</a:t>
            </a:r>
            <a:r>
              <a:rPr lang="en-US" sz="2400" dirty="0" smtClean="0">
                <a:solidFill>
                  <a:srgbClr val="0E3667"/>
                </a:solidFill>
              </a:rPr>
              <a:t>emoval </a:t>
            </a:r>
            <a:r>
              <a:rPr lang="en-US" sz="2400" dirty="0">
                <a:solidFill>
                  <a:srgbClr val="0E3667"/>
                </a:solidFill>
              </a:rPr>
              <a:t>I</a:t>
            </a:r>
            <a:r>
              <a:rPr lang="en-US" sz="2400" dirty="0" smtClean="0">
                <a:solidFill>
                  <a:srgbClr val="0E3667"/>
                </a:solidFill>
              </a:rPr>
              <a:t>s Indicated </a:t>
            </a:r>
            <a:r>
              <a:rPr lang="en-US" sz="2400" dirty="0">
                <a:solidFill>
                  <a:srgbClr val="0E3667"/>
                </a:solidFill>
              </a:rPr>
              <a:t>W</a:t>
            </a:r>
            <a:r>
              <a:rPr lang="en-US" sz="2400" dirty="0" smtClean="0">
                <a:solidFill>
                  <a:srgbClr val="0E3667"/>
                </a:solidFill>
              </a:rPr>
              <a:t>ith </a:t>
            </a:r>
            <a:r>
              <a:rPr lang="en-US" sz="2400" dirty="0">
                <a:solidFill>
                  <a:srgbClr val="0E3667"/>
                </a:solidFill>
              </a:rPr>
              <a:t>D</a:t>
            </a:r>
            <a:r>
              <a:rPr lang="en-US" sz="2400" dirty="0" smtClean="0">
                <a:solidFill>
                  <a:srgbClr val="0E3667"/>
                </a:solidFill>
              </a:rPr>
              <a:t>ata </a:t>
            </a:r>
            <a:r>
              <a:rPr lang="en-US" sz="2400" dirty="0">
                <a:solidFill>
                  <a:srgbClr val="0E3667"/>
                </a:solidFill>
              </a:rPr>
              <a:t>S</a:t>
            </a:r>
            <a:r>
              <a:rPr lang="en-US" sz="2400" dirty="0" smtClean="0">
                <a:solidFill>
                  <a:srgbClr val="0E3667"/>
                </a:solidFill>
              </a:rPr>
              <a:t>howing </a:t>
            </a:r>
            <a:r>
              <a:rPr lang="en-US" sz="2400" dirty="0">
                <a:solidFill>
                  <a:srgbClr val="0E3667"/>
                </a:solidFill>
              </a:rPr>
              <a:t>B</a:t>
            </a:r>
            <a:r>
              <a:rPr lang="en-US" sz="2400" dirty="0" smtClean="0">
                <a:solidFill>
                  <a:srgbClr val="0E3667"/>
                </a:solidFill>
              </a:rPr>
              <a:t>enefit </a:t>
            </a:r>
            <a:endParaRPr lang="en-US" altLang="en-US" sz="2400" dirty="0">
              <a:solidFill>
                <a:srgbClr val="0E3667"/>
              </a:solidFill>
            </a:endParaRPr>
          </a:p>
        </p:txBody>
      </p:sp>
    </p:spTree>
    <p:extLst>
      <p:ext uri="{BB962C8B-B14F-4D97-AF65-F5344CB8AC3E}">
        <p14:creationId xmlns:p14="http://schemas.microsoft.com/office/powerpoint/2010/main" val="28364174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527141"/>
            <a:ext cx="9144000" cy="10886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a:endParaRPr>
          </a:p>
        </p:txBody>
      </p:sp>
      <p:sp>
        <p:nvSpPr>
          <p:cNvPr id="10" name="Rectangle 3"/>
          <p:cNvSpPr txBox="1">
            <a:spLocks noChangeArrowheads="1"/>
          </p:cNvSpPr>
          <p:nvPr/>
        </p:nvSpPr>
        <p:spPr>
          <a:xfrm>
            <a:off x="0" y="4808168"/>
            <a:ext cx="9144000" cy="1273721"/>
          </a:xfrm>
          <a:prstGeom prst="rect">
            <a:avLst/>
          </a:prstGeom>
          <a:noFill/>
          <a:ln/>
        </p:spPr>
        <p:txBody>
          <a:bodyPr vert="horz" anchor="t">
            <a:normAutofit/>
          </a:bodyPr>
          <a:lstStyle>
            <a:lvl1pPr marL="365760" indent="-256032" algn="l" rtl="0" eaLnBrk="1" latinLnBrk="0" hangingPunct="1">
              <a:spcBef>
                <a:spcPts val="300"/>
              </a:spcBef>
              <a:buClr>
                <a:schemeClr val="tx1"/>
              </a:buClr>
              <a:buFont typeface="Georgia"/>
              <a:buChar char="•"/>
              <a:defRPr kumimoji="0" sz="2800" kern="1200">
                <a:solidFill>
                  <a:schemeClr val="tx1"/>
                </a:solidFill>
                <a:latin typeface="Arial"/>
                <a:ea typeface="+mn-ea"/>
                <a:cs typeface="+mn-cs"/>
              </a:defRPr>
            </a:lvl1pPr>
            <a:lvl2pPr marL="658368" indent="-246888" algn="l" rtl="0" eaLnBrk="1" latinLnBrk="0" hangingPunct="1">
              <a:spcBef>
                <a:spcPts val="300"/>
              </a:spcBef>
              <a:buClr>
                <a:schemeClr val="tx1"/>
              </a:buClr>
              <a:buFont typeface="Georgia"/>
              <a:buChar char="▫"/>
              <a:defRPr kumimoji="0" sz="2600" kern="1200">
                <a:solidFill>
                  <a:schemeClr val="tx1"/>
                </a:solidFill>
                <a:latin typeface="Arial"/>
                <a:ea typeface="+mn-ea"/>
                <a:cs typeface="+mn-cs"/>
              </a:defRPr>
            </a:lvl2pPr>
            <a:lvl3pPr marL="923544" indent="-219456" algn="l" rtl="0" eaLnBrk="1" latinLnBrk="0" hangingPunct="1">
              <a:spcBef>
                <a:spcPts val="300"/>
              </a:spcBef>
              <a:buClr>
                <a:schemeClr val="tx1"/>
              </a:buClr>
              <a:buFont typeface="Wingdings 2"/>
              <a:buChar char=""/>
              <a:defRPr kumimoji="0" sz="2400" kern="1200">
                <a:solidFill>
                  <a:schemeClr val="tx1"/>
                </a:solidFill>
                <a:latin typeface="Arial"/>
                <a:ea typeface="+mn-ea"/>
                <a:cs typeface="+mn-cs"/>
              </a:defRPr>
            </a:lvl3pPr>
            <a:lvl4pPr marL="1179576" indent="-201168" algn="l" rtl="0" eaLnBrk="1" latinLnBrk="0" hangingPunct="1">
              <a:spcBef>
                <a:spcPts val="300"/>
              </a:spcBef>
              <a:buClr>
                <a:schemeClr val="tx1"/>
              </a:buClr>
              <a:buFont typeface="Wingdings 2"/>
              <a:buChar char=""/>
              <a:defRPr kumimoji="0" sz="2200" kern="1200">
                <a:solidFill>
                  <a:schemeClr val="tx1"/>
                </a:solidFill>
                <a:latin typeface="Arial"/>
                <a:ea typeface="+mn-ea"/>
                <a:cs typeface="+mn-cs"/>
              </a:defRPr>
            </a:lvl4pPr>
            <a:lvl5pPr marL="1389888" indent="-182880" algn="l" rtl="0" eaLnBrk="1" latinLnBrk="0" hangingPunct="1">
              <a:spcBef>
                <a:spcPts val="300"/>
              </a:spcBef>
              <a:buClr>
                <a:schemeClr val="tx1"/>
              </a:buClr>
              <a:buFont typeface="Georgia"/>
              <a:buChar char="▫"/>
              <a:defRPr kumimoji="0" sz="2000" kern="1200">
                <a:solidFill>
                  <a:schemeClr val="tx1"/>
                </a:solidFill>
                <a:latin typeface="Arial"/>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lvl="1" indent="0" algn="ctr">
              <a:lnSpc>
                <a:spcPct val="150000"/>
              </a:lnSpc>
              <a:buClr>
                <a:prstClr val="black"/>
              </a:buClr>
              <a:buNone/>
            </a:pPr>
            <a:r>
              <a:rPr lang="en-US" sz="1800" b="1" dirty="0" smtClean="0">
                <a:solidFill>
                  <a:srgbClr val="0E3564"/>
                </a:solidFill>
              </a:rPr>
              <a:t>Patients </a:t>
            </a:r>
            <a:r>
              <a:rPr lang="en-US" sz="1800" b="1" dirty="0">
                <a:solidFill>
                  <a:srgbClr val="0E3564"/>
                </a:solidFill>
              </a:rPr>
              <a:t>treated:</a:t>
            </a:r>
            <a:r>
              <a:rPr lang="en-US" sz="1800" dirty="0">
                <a:solidFill>
                  <a:srgbClr val="0E3564"/>
                </a:solidFill>
              </a:rPr>
              <a:t> 67% acute, 19% sub-acute and 14</a:t>
            </a:r>
            <a:r>
              <a:rPr lang="en-US" sz="1800">
                <a:solidFill>
                  <a:srgbClr val="0E3564"/>
                </a:solidFill>
              </a:rPr>
              <a:t>% </a:t>
            </a:r>
            <a:r>
              <a:rPr lang="en-US" sz="1800" smtClean="0">
                <a:solidFill>
                  <a:srgbClr val="0E3564"/>
                </a:solidFill>
              </a:rPr>
              <a:t>Chronic </a:t>
            </a:r>
            <a:r>
              <a:rPr lang="en-US" sz="1800" dirty="0">
                <a:solidFill>
                  <a:srgbClr val="0E3564"/>
                </a:solidFill>
              </a:rPr>
              <a:t>thrombus age</a:t>
            </a:r>
          </a:p>
          <a:p>
            <a:pPr marL="0" lvl="1" indent="0" algn="ctr">
              <a:lnSpc>
                <a:spcPct val="150000"/>
              </a:lnSpc>
              <a:buClr>
                <a:prstClr val="black"/>
              </a:buClr>
              <a:buNone/>
            </a:pPr>
            <a:r>
              <a:rPr lang="en-US" sz="1800" dirty="0">
                <a:solidFill>
                  <a:srgbClr val="0E3564"/>
                </a:solidFill>
              </a:rPr>
              <a:t>Bleeding complication rate was 4.5</a:t>
            </a:r>
            <a:r>
              <a:rPr lang="en-US" sz="1800" dirty="0" smtClean="0">
                <a:solidFill>
                  <a:srgbClr val="0E3564"/>
                </a:solidFill>
              </a:rPr>
              <a:t>%, however not related to the use of AngioJet</a:t>
            </a:r>
            <a:endParaRPr lang="en-US" sz="1800" dirty="0">
              <a:solidFill>
                <a:srgbClr val="0E3564"/>
              </a:solidFill>
            </a:endParaRPr>
          </a:p>
        </p:txBody>
      </p:sp>
      <p:sp>
        <p:nvSpPr>
          <p:cNvPr id="11" name="TextBox 10"/>
          <p:cNvSpPr txBox="1"/>
          <p:nvPr/>
        </p:nvSpPr>
        <p:spPr>
          <a:xfrm>
            <a:off x="0" y="1795971"/>
            <a:ext cx="9144000"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lvl="1" indent="0" algn="ctr">
              <a:buNone/>
            </a:pPr>
            <a:r>
              <a:rPr lang="en-US" sz="2400" b="1" dirty="0" smtClean="0">
                <a:solidFill>
                  <a:srgbClr val="0E3667"/>
                </a:solidFill>
                <a:latin typeface="Arial"/>
                <a:cs typeface="Arial"/>
              </a:rPr>
              <a:t>Outcomes </a:t>
            </a:r>
            <a:r>
              <a:rPr lang="en-US" sz="2400" dirty="0" smtClean="0">
                <a:solidFill>
                  <a:srgbClr val="0E3667"/>
                </a:solidFill>
                <a:latin typeface="Arial"/>
                <a:cs typeface="Arial"/>
              </a:rPr>
              <a:t>–</a:t>
            </a:r>
            <a:r>
              <a:rPr lang="en-US" sz="2000" dirty="0" smtClean="0">
                <a:solidFill>
                  <a:srgbClr val="0E3667"/>
                </a:solidFill>
                <a:latin typeface="Arial"/>
                <a:cs typeface="Arial"/>
              </a:rPr>
              <a:t> Interventional Approach To Remove DVT Thrombus</a:t>
            </a:r>
            <a:endParaRPr lang="en-US" sz="2400" dirty="0">
              <a:solidFill>
                <a:srgbClr val="0E3667"/>
              </a:solidFill>
              <a:latin typeface="Arial"/>
              <a:cs typeface="Arial"/>
            </a:endParaRPr>
          </a:p>
        </p:txBody>
      </p:sp>
      <p:sp>
        <p:nvSpPr>
          <p:cNvPr id="6" name="Text Box 17"/>
          <p:cNvSpPr txBox="1">
            <a:spLocks noChangeArrowheads="1"/>
          </p:cNvSpPr>
          <p:nvPr/>
        </p:nvSpPr>
        <p:spPr bwMode="auto">
          <a:xfrm>
            <a:off x="246471" y="6496886"/>
            <a:ext cx="84064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en-US" sz="1200" dirty="0">
                <a:solidFill>
                  <a:srgbClr val="507FAA"/>
                </a:solidFill>
                <a:latin typeface="Arial"/>
              </a:rPr>
              <a:t>The PEARL Registry looked at 371 DVT patients treated using an interventional approach </a:t>
            </a:r>
          </a:p>
        </p:txBody>
      </p:sp>
      <p:sp>
        <p:nvSpPr>
          <p:cNvPr id="8" name="Rectangle 2"/>
          <p:cNvSpPr txBox="1">
            <a:spLocks noChangeArrowheads="1"/>
          </p:cNvSpPr>
          <p:nvPr/>
        </p:nvSpPr>
        <p:spPr>
          <a:xfrm>
            <a:off x="328131" y="783163"/>
            <a:ext cx="8688869" cy="575738"/>
          </a:xfrm>
          <a:prstGeom prst="rect">
            <a:avLst/>
          </a:prstGeom>
          <a:noFill/>
          <a:ln/>
        </p:spPr>
        <p:txBody>
          <a:bodyPr vert="horz" anchor="t">
            <a:noAutofit/>
          </a:bodyPr>
          <a:lstStyle>
            <a:lvl1pPr algn="l" rtl="0" eaLnBrk="1" latinLnBrk="0" hangingPunct="1">
              <a:spcBef>
                <a:spcPct val="0"/>
              </a:spcBef>
              <a:buNone/>
              <a:defRPr kumimoji="0" sz="3200" b="1" kern="1200">
                <a:solidFill>
                  <a:srgbClr val="0D3058"/>
                </a:solidFill>
                <a:latin typeface="Arial"/>
                <a:ea typeface="+mj-ea"/>
                <a:cs typeface="+mj-cs"/>
              </a:defRPr>
            </a:lvl1pPr>
          </a:lstStyle>
          <a:p>
            <a:r>
              <a:rPr lang="en-US" sz="2800" dirty="0" smtClean="0">
                <a:solidFill>
                  <a:srgbClr val="0E3667"/>
                </a:solidFill>
              </a:rPr>
              <a:t>The Data </a:t>
            </a:r>
            <a:r>
              <a:rPr lang="en-US" sz="2800" dirty="0">
                <a:solidFill>
                  <a:srgbClr val="0E3667"/>
                </a:solidFill>
              </a:rPr>
              <a:t>B</a:t>
            </a:r>
            <a:r>
              <a:rPr lang="en-US" sz="2800" dirty="0" smtClean="0">
                <a:solidFill>
                  <a:srgbClr val="0E3667"/>
                </a:solidFill>
              </a:rPr>
              <a:t>ehind </a:t>
            </a:r>
            <a:r>
              <a:rPr lang="en-US" sz="2800" dirty="0">
                <a:solidFill>
                  <a:srgbClr val="0E3667"/>
                </a:solidFill>
              </a:rPr>
              <a:t>T</a:t>
            </a:r>
            <a:r>
              <a:rPr lang="en-US" sz="2800" dirty="0" smtClean="0">
                <a:solidFill>
                  <a:srgbClr val="0E3667"/>
                </a:solidFill>
              </a:rPr>
              <a:t>hrombus </a:t>
            </a:r>
            <a:r>
              <a:rPr lang="en-US" sz="2800" dirty="0">
                <a:solidFill>
                  <a:srgbClr val="0E3667"/>
                </a:solidFill>
              </a:rPr>
              <a:t>R</a:t>
            </a:r>
            <a:r>
              <a:rPr lang="en-US" sz="2800" dirty="0" smtClean="0">
                <a:solidFill>
                  <a:srgbClr val="0E3667"/>
                </a:solidFill>
              </a:rPr>
              <a:t>emoval</a:t>
            </a:r>
            <a:endParaRPr lang="en-US" altLang="en-US" sz="2800" dirty="0">
              <a:solidFill>
                <a:srgbClr val="0E3667"/>
              </a:solidFill>
            </a:endParaRPr>
          </a:p>
        </p:txBody>
      </p:sp>
      <p:sp>
        <p:nvSpPr>
          <p:cNvPr id="12" name="Slide Number Placeholder 2"/>
          <p:cNvSpPr txBox="1">
            <a:spLocks/>
          </p:cNvSpPr>
          <p:nvPr/>
        </p:nvSpPr>
        <p:spPr>
          <a:xfrm>
            <a:off x="6870699" y="644156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507FA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897C7-E802-2943-8C37-6B6357733550}" type="slidenum">
              <a:rPr lang="en-US" smtClean="0">
                <a:latin typeface="Arial"/>
              </a:rPr>
              <a:pPr/>
              <a:t>19</a:t>
            </a:fld>
            <a:endParaRPr lang="en-US" dirty="0">
              <a:latin typeface="Arial"/>
            </a:endParaRPr>
          </a:p>
        </p:txBody>
      </p:sp>
      <p:sp>
        <p:nvSpPr>
          <p:cNvPr id="2" name="TextBox 1"/>
          <p:cNvSpPr txBox="1"/>
          <p:nvPr/>
        </p:nvSpPr>
        <p:spPr>
          <a:xfrm>
            <a:off x="452547" y="2963649"/>
            <a:ext cx="1926973" cy="1354217"/>
          </a:xfrm>
          <a:prstGeom prst="rect">
            <a:avLst/>
          </a:prstGeom>
          <a:noFill/>
        </p:spPr>
        <p:txBody>
          <a:bodyPr wrap="square" rtlCol="0">
            <a:spAutoFit/>
          </a:bodyPr>
          <a:lstStyle/>
          <a:p>
            <a:pPr marL="0" lvl="1" algn="ctr"/>
            <a:r>
              <a:rPr lang="en-US" sz="2800" b="1" dirty="0">
                <a:solidFill>
                  <a:srgbClr val="0E3564"/>
                </a:solidFill>
                <a:latin typeface="Arial"/>
                <a:cs typeface="Arial"/>
              </a:rPr>
              <a:t>97%</a:t>
            </a:r>
            <a:r>
              <a:rPr lang="en-US" dirty="0">
                <a:solidFill>
                  <a:srgbClr val="0E3564"/>
                </a:solidFill>
                <a:latin typeface="Arial"/>
                <a:cs typeface="Arial"/>
              </a:rPr>
              <a:t> </a:t>
            </a:r>
            <a:r>
              <a:rPr lang="en-US" dirty="0" smtClean="0">
                <a:solidFill>
                  <a:srgbClr val="0E3564"/>
                </a:solidFill>
                <a:latin typeface="Arial"/>
                <a:cs typeface="Arial"/>
              </a:rPr>
              <a:t/>
            </a:r>
            <a:br>
              <a:rPr lang="en-US" dirty="0" smtClean="0">
                <a:solidFill>
                  <a:srgbClr val="0E3564"/>
                </a:solidFill>
                <a:latin typeface="Arial"/>
                <a:cs typeface="Arial"/>
              </a:rPr>
            </a:br>
            <a:r>
              <a:rPr lang="en-US" dirty="0" smtClean="0">
                <a:solidFill>
                  <a:srgbClr val="0E3564"/>
                </a:solidFill>
                <a:latin typeface="Arial"/>
                <a:cs typeface="Arial"/>
              </a:rPr>
              <a:t>had </a:t>
            </a:r>
            <a:r>
              <a:rPr lang="en-US" dirty="0" err="1">
                <a:solidFill>
                  <a:srgbClr val="0E3564"/>
                </a:solidFill>
                <a:latin typeface="Arial"/>
                <a:cs typeface="Arial"/>
              </a:rPr>
              <a:t>venographic</a:t>
            </a:r>
            <a:r>
              <a:rPr lang="en-US" dirty="0">
                <a:solidFill>
                  <a:srgbClr val="0E3564"/>
                </a:solidFill>
                <a:latin typeface="Arial"/>
                <a:cs typeface="Arial"/>
              </a:rPr>
              <a:t> improvement </a:t>
            </a:r>
          </a:p>
          <a:p>
            <a:pPr algn="ctr"/>
            <a:endParaRPr lang="en-US" dirty="0">
              <a:latin typeface="Arial"/>
              <a:cs typeface="Arial"/>
            </a:endParaRPr>
          </a:p>
        </p:txBody>
      </p:sp>
      <p:sp>
        <p:nvSpPr>
          <p:cNvPr id="13" name="TextBox 12"/>
          <p:cNvSpPr txBox="1"/>
          <p:nvPr/>
        </p:nvSpPr>
        <p:spPr>
          <a:xfrm>
            <a:off x="3326444" y="2963649"/>
            <a:ext cx="2175144" cy="1631216"/>
          </a:xfrm>
          <a:prstGeom prst="rect">
            <a:avLst/>
          </a:prstGeom>
          <a:noFill/>
        </p:spPr>
        <p:txBody>
          <a:bodyPr wrap="square" rtlCol="0">
            <a:spAutoFit/>
          </a:bodyPr>
          <a:lstStyle/>
          <a:p>
            <a:pPr marL="0" lvl="1" algn="ctr"/>
            <a:r>
              <a:rPr lang="en-US" sz="2800" b="1" dirty="0" smtClean="0">
                <a:solidFill>
                  <a:srgbClr val="0E3564"/>
                </a:solidFill>
                <a:latin typeface="Arial"/>
                <a:cs typeface="Arial"/>
              </a:rPr>
              <a:t>84%</a:t>
            </a:r>
            <a:r>
              <a:rPr lang="en-US" dirty="0" smtClean="0">
                <a:solidFill>
                  <a:srgbClr val="0E3564"/>
                </a:solidFill>
                <a:latin typeface="Arial"/>
                <a:cs typeface="Arial"/>
              </a:rPr>
              <a:t> </a:t>
            </a:r>
            <a:br>
              <a:rPr lang="en-US" dirty="0" smtClean="0">
                <a:solidFill>
                  <a:srgbClr val="0E3564"/>
                </a:solidFill>
                <a:latin typeface="Arial"/>
                <a:cs typeface="Arial"/>
              </a:rPr>
            </a:br>
            <a:r>
              <a:rPr lang="en-US" dirty="0" smtClean="0">
                <a:solidFill>
                  <a:srgbClr val="0E3564"/>
                </a:solidFill>
                <a:latin typeface="Arial"/>
                <a:cs typeface="Arial"/>
              </a:rPr>
              <a:t>had freedom from re-thrombosis </a:t>
            </a:r>
            <a:br>
              <a:rPr lang="en-US" dirty="0" smtClean="0">
                <a:solidFill>
                  <a:srgbClr val="0E3564"/>
                </a:solidFill>
                <a:latin typeface="Arial"/>
                <a:cs typeface="Arial"/>
              </a:rPr>
            </a:br>
            <a:r>
              <a:rPr lang="en-US" dirty="0" smtClean="0">
                <a:solidFill>
                  <a:srgbClr val="0E3564"/>
                </a:solidFill>
                <a:latin typeface="Arial"/>
                <a:cs typeface="Arial"/>
              </a:rPr>
              <a:t>at 1 year </a:t>
            </a:r>
            <a:endParaRPr lang="en-US" dirty="0">
              <a:solidFill>
                <a:srgbClr val="0E3564"/>
              </a:solidFill>
              <a:latin typeface="Arial"/>
              <a:cs typeface="Arial"/>
            </a:endParaRPr>
          </a:p>
          <a:p>
            <a:pPr algn="ctr"/>
            <a:endParaRPr lang="en-US" dirty="0">
              <a:latin typeface="Arial"/>
              <a:cs typeface="Arial"/>
            </a:endParaRPr>
          </a:p>
        </p:txBody>
      </p:sp>
      <p:sp>
        <p:nvSpPr>
          <p:cNvPr id="14" name="TextBox 13"/>
          <p:cNvSpPr txBox="1"/>
          <p:nvPr/>
        </p:nvSpPr>
        <p:spPr>
          <a:xfrm>
            <a:off x="6282571" y="3076538"/>
            <a:ext cx="2175144" cy="978729"/>
          </a:xfrm>
          <a:prstGeom prst="rect">
            <a:avLst/>
          </a:prstGeom>
          <a:noFill/>
        </p:spPr>
        <p:txBody>
          <a:bodyPr wrap="square" rtlCol="0">
            <a:spAutoFit/>
          </a:bodyPr>
          <a:lstStyle/>
          <a:p>
            <a:pPr marL="0" lvl="1" indent="0" algn="ctr">
              <a:lnSpc>
                <a:spcPct val="90000"/>
              </a:lnSpc>
              <a:buClr>
                <a:prstClr val="black"/>
              </a:buClr>
              <a:buNone/>
            </a:pPr>
            <a:r>
              <a:rPr lang="en-US" sz="1600" dirty="0" smtClean="0">
                <a:solidFill>
                  <a:srgbClr val="0E3564"/>
                </a:solidFill>
                <a:latin typeface="Arial"/>
                <a:cs typeface="Arial"/>
              </a:rPr>
              <a:t>Improved quality </a:t>
            </a:r>
            <a:r>
              <a:rPr lang="en-US" sz="1600" dirty="0">
                <a:solidFill>
                  <a:srgbClr val="0E3564"/>
                </a:solidFill>
                <a:latin typeface="Arial"/>
                <a:cs typeface="Arial"/>
              </a:rPr>
              <a:t>of life score for mental and physician </a:t>
            </a:r>
            <a:r>
              <a:rPr lang="en-US" sz="1600" dirty="0" smtClean="0">
                <a:solidFill>
                  <a:srgbClr val="0E3564"/>
                </a:solidFill>
                <a:latin typeface="Arial"/>
                <a:cs typeface="Arial"/>
              </a:rPr>
              <a:t>baseline </a:t>
            </a:r>
            <a:r>
              <a:rPr lang="en-US" sz="1600" dirty="0">
                <a:solidFill>
                  <a:srgbClr val="0E3564"/>
                </a:solidFill>
                <a:latin typeface="Arial"/>
                <a:cs typeface="Arial"/>
              </a:rPr>
              <a:t>out to 1year</a:t>
            </a:r>
            <a:endParaRPr lang="en-US" sz="1100" dirty="0">
              <a:latin typeface="Arial"/>
              <a:cs typeface="Arial"/>
            </a:endParaRPr>
          </a:p>
        </p:txBody>
      </p:sp>
      <p:cxnSp>
        <p:nvCxnSpPr>
          <p:cNvPr id="15" name="Straight Connector 14"/>
          <p:cNvCxnSpPr/>
          <p:nvPr/>
        </p:nvCxnSpPr>
        <p:spPr>
          <a:xfrm>
            <a:off x="2963345" y="3059073"/>
            <a:ext cx="0" cy="1216594"/>
          </a:xfrm>
          <a:prstGeom prst="line">
            <a:avLst/>
          </a:prstGeom>
          <a:ln>
            <a:solidFill>
              <a:srgbClr val="0E3667"/>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898456" y="3059073"/>
            <a:ext cx="0" cy="1216594"/>
          </a:xfrm>
          <a:prstGeom prst="line">
            <a:avLst/>
          </a:prstGeom>
          <a:ln>
            <a:solidFill>
              <a:srgbClr val="0E366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44065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588593324"/>
              </p:ext>
            </p:extLst>
          </p:nvPr>
        </p:nvGraphicFramePr>
        <p:xfrm>
          <a:off x="236483" y="1529255"/>
          <a:ext cx="8734096" cy="47196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248963" y="649816"/>
            <a:ext cx="8229600" cy="805246"/>
          </a:xfrm>
        </p:spPr>
        <p:txBody>
          <a:bodyPr>
            <a:normAutofit/>
          </a:bodyPr>
          <a:lstStyle/>
          <a:p>
            <a:r>
              <a:rPr lang="en-US" sz="2800" dirty="0" smtClean="0"/>
              <a:t>DVT and VTE Facts </a:t>
            </a:r>
            <a:endParaRPr lang="en-US" sz="2800" dirty="0"/>
          </a:p>
        </p:txBody>
      </p:sp>
      <p:sp>
        <p:nvSpPr>
          <p:cNvPr id="2" name="Rectangle 1"/>
          <p:cNvSpPr/>
          <p:nvPr/>
        </p:nvSpPr>
        <p:spPr>
          <a:xfrm>
            <a:off x="2004648" y="6376911"/>
            <a:ext cx="7139352" cy="477054"/>
          </a:xfrm>
          <a:prstGeom prst="rect">
            <a:avLst/>
          </a:prstGeom>
        </p:spPr>
        <p:txBody>
          <a:bodyPr wrap="square">
            <a:spAutoFit/>
          </a:bodyPr>
          <a:lstStyle/>
          <a:p>
            <a:pPr>
              <a:lnSpc>
                <a:spcPts val="600"/>
              </a:lnSpc>
            </a:pPr>
            <a:r>
              <a:rPr lang="en-US" sz="600" baseline="30000" dirty="0">
                <a:solidFill>
                  <a:srgbClr val="507FAA"/>
                </a:solidFill>
              </a:rPr>
              <a:t>1</a:t>
            </a:r>
            <a:r>
              <a:rPr lang="en-US" sz="600" dirty="0">
                <a:solidFill>
                  <a:srgbClr val="507FAA"/>
                </a:solidFill>
              </a:rPr>
              <a:t> </a:t>
            </a:r>
            <a:r>
              <a:rPr lang="en-US" sz="600" dirty="0" err="1">
                <a:solidFill>
                  <a:srgbClr val="507FAA"/>
                </a:solidFill>
              </a:rPr>
              <a:t>Jha</a:t>
            </a:r>
            <a:r>
              <a:rPr lang="en-US" sz="600" dirty="0">
                <a:solidFill>
                  <a:srgbClr val="507FAA"/>
                </a:solidFill>
              </a:rPr>
              <a:t> AK, </a:t>
            </a:r>
            <a:r>
              <a:rPr lang="en-US" sz="600" dirty="0" err="1">
                <a:solidFill>
                  <a:srgbClr val="507FAA"/>
                </a:solidFill>
              </a:rPr>
              <a:t>Larizgoitia</a:t>
            </a:r>
            <a:r>
              <a:rPr lang="en-US" sz="600" dirty="0">
                <a:solidFill>
                  <a:srgbClr val="507FAA"/>
                </a:solidFill>
              </a:rPr>
              <a:t> I, </a:t>
            </a:r>
            <a:r>
              <a:rPr lang="en-US" sz="600" dirty="0" err="1">
                <a:solidFill>
                  <a:srgbClr val="507FAA"/>
                </a:solidFill>
              </a:rPr>
              <a:t>Audera</a:t>
            </a:r>
            <a:r>
              <a:rPr lang="en-US" sz="600" dirty="0">
                <a:solidFill>
                  <a:srgbClr val="507FAA"/>
                </a:solidFill>
              </a:rPr>
              <a:t>-Lopez C, </a:t>
            </a:r>
            <a:r>
              <a:rPr lang="en-US" sz="600" dirty="0" err="1">
                <a:solidFill>
                  <a:srgbClr val="507FAA"/>
                </a:solidFill>
              </a:rPr>
              <a:t>Prasopa-Plaisier</a:t>
            </a:r>
            <a:r>
              <a:rPr lang="en-US" sz="600" dirty="0">
                <a:solidFill>
                  <a:srgbClr val="507FAA"/>
                </a:solidFill>
              </a:rPr>
              <a:t> N, Waters H, Bates DW. The global burden of unsafe medical care: analytic modeling of observational studies. BMJ </a:t>
            </a:r>
            <a:r>
              <a:rPr lang="en-US" sz="600" dirty="0" err="1">
                <a:solidFill>
                  <a:srgbClr val="507FAA"/>
                </a:solidFill>
              </a:rPr>
              <a:t>Qual</a:t>
            </a:r>
            <a:r>
              <a:rPr lang="en-US" sz="600" dirty="0">
                <a:solidFill>
                  <a:srgbClr val="507FAA"/>
                </a:solidFill>
              </a:rPr>
              <a:t> </a:t>
            </a:r>
            <a:r>
              <a:rPr lang="en-US" sz="600" dirty="0" err="1">
                <a:solidFill>
                  <a:srgbClr val="507FAA"/>
                </a:solidFill>
              </a:rPr>
              <a:t>Saf</a:t>
            </a:r>
            <a:r>
              <a:rPr lang="en-US" sz="600" dirty="0">
                <a:solidFill>
                  <a:srgbClr val="507FAA"/>
                </a:solidFill>
              </a:rPr>
              <a:t> 2013; 22;809-15. Retrieved from: </a:t>
            </a:r>
            <a:r>
              <a:rPr lang="en-US" sz="600" dirty="0" smtClean="0">
                <a:solidFill>
                  <a:srgbClr val="507FAA"/>
                </a:solidFill>
              </a:rPr>
              <a:t>http</a:t>
            </a:r>
            <a:r>
              <a:rPr lang="en-US" sz="600" dirty="0">
                <a:solidFill>
                  <a:srgbClr val="507FAA"/>
                </a:solidFill>
              </a:rPr>
              <a:t>://qualitysafety.bmj.com/content/22/10/809.full.pdf+html</a:t>
            </a:r>
          </a:p>
          <a:p>
            <a:pPr>
              <a:lnSpc>
                <a:spcPts val="600"/>
              </a:lnSpc>
            </a:pPr>
            <a:r>
              <a:rPr lang="en-US" sz="600" baseline="30000" dirty="0" smtClean="0">
                <a:solidFill>
                  <a:srgbClr val="507FAA"/>
                </a:solidFill>
              </a:rPr>
              <a:t>2</a:t>
            </a:r>
            <a:r>
              <a:rPr lang="en-US" sz="600" dirty="0" smtClean="0">
                <a:solidFill>
                  <a:srgbClr val="507FAA"/>
                </a:solidFill>
              </a:rPr>
              <a:t> </a:t>
            </a:r>
            <a:r>
              <a:rPr lang="en-US" sz="600" dirty="0">
                <a:solidFill>
                  <a:srgbClr val="507FAA"/>
                </a:solidFill>
              </a:rPr>
              <a:t>US Department of Health and Human Services. Surgeon General's Call to Action to Prevent Deep Vein Thrombosis and Pulmonary Embolism 2008. Available at: </a:t>
            </a:r>
            <a:r>
              <a:rPr lang="en-US" sz="600" dirty="0">
                <a:solidFill>
                  <a:srgbClr val="507FAA"/>
                </a:solidFill>
                <a:hlinkClick r:id="rId8"/>
              </a:rPr>
              <a:t>http://</a:t>
            </a:r>
            <a:r>
              <a:rPr lang="en-US" sz="600" dirty="0" smtClean="0">
                <a:solidFill>
                  <a:srgbClr val="507FAA"/>
                </a:solidFill>
                <a:hlinkClick r:id="rId8"/>
              </a:rPr>
              <a:t>www.surgeongeneral.gov/topics/deepvein</a:t>
            </a:r>
            <a:r>
              <a:rPr lang="en-US" sz="600" dirty="0" smtClean="0">
                <a:solidFill>
                  <a:srgbClr val="507FAA"/>
                </a:solidFill>
              </a:rPr>
              <a:t>. </a:t>
            </a:r>
            <a:r>
              <a:rPr lang="en-US" sz="600" baseline="30000" dirty="0" smtClean="0">
                <a:solidFill>
                  <a:srgbClr val="507FAA"/>
                </a:solidFill>
              </a:rPr>
              <a:t>3</a:t>
            </a:r>
            <a:r>
              <a:rPr lang="en-US" sz="600" dirty="0" smtClean="0">
                <a:solidFill>
                  <a:srgbClr val="507FAA"/>
                </a:solidFill>
              </a:rPr>
              <a:t> </a:t>
            </a:r>
            <a:r>
              <a:rPr lang="en-US" sz="600" dirty="0" err="1">
                <a:solidFill>
                  <a:srgbClr val="507FAA"/>
                </a:solidFill>
              </a:rPr>
              <a:t>Heit</a:t>
            </a:r>
            <a:r>
              <a:rPr lang="en-US" sz="600" dirty="0">
                <a:solidFill>
                  <a:srgbClr val="507FAA"/>
                </a:solidFill>
              </a:rPr>
              <a:t>, JA. Poster 68 presented at: American Society of Hematology, 47th Annual Meeting, Atlanta, GA, December 10-13, </a:t>
            </a:r>
            <a:r>
              <a:rPr lang="en-US" sz="600" dirty="0" smtClean="0">
                <a:solidFill>
                  <a:srgbClr val="507FAA"/>
                </a:solidFill>
              </a:rPr>
              <a:t>2005. </a:t>
            </a:r>
            <a:r>
              <a:rPr lang="en-US" sz="600" baseline="30000" dirty="0" smtClean="0">
                <a:solidFill>
                  <a:srgbClr val="507FAA"/>
                </a:solidFill>
              </a:rPr>
              <a:t>4 </a:t>
            </a:r>
            <a:r>
              <a:rPr lang="en-US" sz="600" dirty="0">
                <a:solidFill>
                  <a:srgbClr val="507FAA"/>
                </a:solidFill>
              </a:rPr>
              <a:t>Cohen AT, </a:t>
            </a:r>
            <a:r>
              <a:rPr lang="en-US" sz="600" dirty="0" err="1">
                <a:solidFill>
                  <a:srgbClr val="507FAA"/>
                </a:solidFill>
              </a:rPr>
              <a:t>Agnelli</a:t>
            </a:r>
            <a:r>
              <a:rPr lang="en-US" sz="600" dirty="0">
                <a:solidFill>
                  <a:srgbClr val="507FAA"/>
                </a:solidFill>
              </a:rPr>
              <a:t> G, Anderson FA, et al. Venous thromboembolism (VTE) in Europe. </a:t>
            </a:r>
            <a:r>
              <a:rPr lang="en-US" sz="600" dirty="0" err="1">
                <a:solidFill>
                  <a:srgbClr val="507FAA"/>
                </a:solidFill>
              </a:rPr>
              <a:t>Thromb</a:t>
            </a:r>
            <a:r>
              <a:rPr lang="en-US" sz="600" dirty="0">
                <a:solidFill>
                  <a:srgbClr val="507FAA"/>
                </a:solidFill>
              </a:rPr>
              <a:t> </a:t>
            </a:r>
            <a:r>
              <a:rPr lang="en-US" sz="600" dirty="0" err="1">
                <a:solidFill>
                  <a:srgbClr val="507FAA"/>
                </a:solidFill>
              </a:rPr>
              <a:t>Haemost</a:t>
            </a:r>
            <a:r>
              <a:rPr lang="en-US" sz="600" dirty="0">
                <a:solidFill>
                  <a:srgbClr val="507FAA"/>
                </a:solidFill>
              </a:rPr>
              <a:t>. 2007;98:756-764. </a:t>
            </a:r>
          </a:p>
        </p:txBody>
      </p:sp>
    </p:spTree>
    <p:extLst>
      <p:ext uri="{BB962C8B-B14F-4D97-AF65-F5344CB8AC3E}">
        <p14:creationId xmlns:p14="http://schemas.microsoft.com/office/powerpoint/2010/main" val="31305504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950519"/>
            <a:ext cx="9144000" cy="10886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a:endParaRPr>
          </a:p>
        </p:txBody>
      </p:sp>
      <p:sp>
        <p:nvSpPr>
          <p:cNvPr id="10" name="Rectangle 3"/>
          <p:cNvSpPr txBox="1">
            <a:spLocks noChangeArrowheads="1"/>
          </p:cNvSpPr>
          <p:nvPr/>
        </p:nvSpPr>
        <p:spPr>
          <a:xfrm>
            <a:off x="0" y="3118559"/>
            <a:ext cx="9144000" cy="2619594"/>
          </a:xfrm>
          <a:prstGeom prst="rect">
            <a:avLst/>
          </a:prstGeom>
          <a:noFill/>
          <a:ln/>
        </p:spPr>
        <p:txBody>
          <a:bodyPr vert="horz" anchor="t">
            <a:normAutofit/>
          </a:bodyPr>
          <a:lstStyle>
            <a:lvl1pPr marL="365760" indent="-256032" algn="l" rtl="0" eaLnBrk="1" latinLnBrk="0" hangingPunct="1">
              <a:spcBef>
                <a:spcPts val="300"/>
              </a:spcBef>
              <a:buClr>
                <a:schemeClr val="tx1"/>
              </a:buClr>
              <a:buFont typeface="Georgia"/>
              <a:buChar char="•"/>
              <a:defRPr kumimoji="0" sz="2800" kern="1200">
                <a:solidFill>
                  <a:schemeClr val="tx1"/>
                </a:solidFill>
                <a:latin typeface="Arial"/>
                <a:ea typeface="+mn-ea"/>
                <a:cs typeface="+mn-cs"/>
              </a:defRPr>
            </a:lvl1pPr>
            <a:lvl2pPr marL="658368" indent="-246888" algn="l" rtl="0" eaLnBrk="1" latinLnBrk="0" hangingPunct="1">
              <a:spcBef>
                <a:spcPts val="300"/>
              </a:spcBef>
              <a:buClr>
                <a:schemeClr val="tx1"/>
              </a:buClr>
              <a:buFont typeface="Georgia"/>
              <a:buChar char="▫"/>
              <a:defRPr kumimoji="0" sz="2600" kern="1200">
                <a:solidFill>
                  <a:schemeClr val="tx1"/>
                </a:solidFill>
                <a:latin typeface="Arial"/>
                <a:ea typeface="+mn-ea"/>
                <a:cs typeface="+mn-cs"/>
              </a:defRPr>
            </a:lvl2pPr>
            <a:lvl3pPr marL="923544" indent="-219456" algn="l" rtl="0" eaLnBrk="1" latinLnBrk="0" hangingPunct="1">
              <a:spcBef>
                <a:spcPts val="300"/>
              </a:spcBef>
              <a:buClr>
                <a:schemeClr val="tx1"/>
              </a:buClr>
              <a:buFont typeface="Wingdings 2"/>
              <a:buChar char=""/>
              <a:defRPr kumimoji="0" sz="2400" kern="1200">
                <a:solidFill>
                  <a:schemeClr val="tx1"/>
                </a:solidFill>
                <a:latin typeface="Arial"/>
                <a:ea typeface="+mn-ea"/>
                <a:cs typeface="+mn-cs"/>
              </a:defRPr>
            </a:lvl3pPr>
            <a:lvl4pPr marL="1179576" indent="-201168" algn="l" rtl="0" eaLnBrk="1" latinLnBrk="0" hangingPunct="1">
              <a:spcBef>
                <a:spcPts val="300"/>
              </a:spcBef>
              <a:buClr>
                <a:schemeClr val="tx1"/>
              </a:buClr>
              <a:buFont typeface="Wingdings 2"/>
              <a:buChar char=""/>
              <a:defRPr kumimoji="0" sz="2200" kern="1200">
                <a:solidFill>
                  <a:schemeClr val="tx1"/>
                </a:solidFill>
                <a:latin typeface="Arial"/>
                <a:ea typeface="+mn-ea"/>
                <a:cs typeface="+mn-cs"/>
              </a:defRPr>
            </a:lvl4pPr>
            <a:lvl5pPr marL="1389888" indent="-182880" algn="l" rtl="0" eaLnBrk="1" latinLnBrk="0" hangingPunct="1">
              <a:spcBef>
                <a:spcPts val="300"/>
              </a:spcBef>
              <a:buClr>
                <a:schemeClr val="tx1"/>
              </a:buClr>
              <a:buFont typeface="Georgia"/>
              <a:buChar char="▫"/>
              <a:defRPr kumimoji="0" sz="2000" kern="1200">
                <a:solidFill>
                  <a:schemeClr val="tx1"/>
                </a:solidFill>
                <a:latin typeface="Arial"/>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411480" lvl="1" indent="0" algn="ctr">
              <a:lnSpc>
                <a:spcPct val="150000"/>
              </a:lnSpc>
              <a:buNone/>
            </a:pPr>
            <a:r>
              <a:rPr lang="en-US" sz="1800" dirty="0" smtClean="0"/>
              <a:t>Overall, </a:t>
            </a:r>
            <a:r>
              <a:rPr lang="en-US" sz="1800" dirty="0"/>
              <a:t>75% </a:t>
            </a:r>
            <a:r>
              <a:rPr lang="en-US" sz="1800" dirty="0" smtClean="0"/>
              <a:t>cases completed </a:t>
            </a:r>
            <a:r>
              <a:rPr lang="en-US" sz="1800" dirty="0"/>
              <a:t>in </a:t>
            </a:r>
            <a:r>
              <a:rPr lang="en-US" sz="1800" u="sng" dirty="0"/>
              <a:t>&lt;</a:t>
            </a:r>
            <a:r>
              <a:rPr lang="en-US" sz="1800" dirty="0"/>
              <a:t> 24 hours</a:t>
            </a:r>
          </a:p>
          <a:p>
            <a:pPr marL="411480" lvl="1" indent="0" algn="ctr">
              <a:lnSpc>
                <a:spcPct val="150000"/>
              </a:lnSpc>
              <a:buNone/>
            </a:pPr>
            <a:r>
              <a:rPr lang="en-US" sz="1800" dirty="0"/>
              <a:t>38% of DVT treatment times were completed  in </a:t>
            </a:r>
            <a:r>
              <a:rPr lang="en-US" sz="1800" u="sng" dirty="0"/>
              <a:t>&lt;</a:t>
            </a:r>
            <a:r>
              <a:rPr lang="en-US" sz="1800" dirty="0"/>
              <a:t> 6 hours</a:t>
            </a:r>
          </a:p>
          <a:p>
            <a:pPr marL="411480" lvl="1" indent="0" algn="ctr">
              <a:lnSpc>
                <a:spcPct val="150000"/>
              </a:lnSpc>
              <a:buNone/>
            </a:pPr>
            <a:r>
              <a:rPr lang="en-US" sz="1800" dirty="0"/>
              <a:t>87% had two or less interventional </a:t>
            </a:r>
            <a:r>
              <a:rPr lang="en-US" sz="1800" dirty="0" smtClean="0"/>
              <a:t>treatments</a:t>
            </a:r>
            <a:endParaRPr lang="en-US" sz="1800" dirty="0"/>
          </a:p>
        </p:txBody>
      </p:sp>
      <p:sp>
        <p:nvSpPr>
          <p:cNvPr id="11" name="TextBox 10"/>
          <p:cNvSpPr txBox="1"/>
          <p:nvPr/>
        </p:nvSpPr>
        <p:spPr>
          <a:xfrm>
            <a:off x="0" y="2003906"/>
            <a:ext cx="9144000" cy="89255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marL="109728" indent="0" algn="ctr">
              <a:buNone/>
            </a:pPr>
            <a:r>
              <a:rPr lang="en-US" sz="2600" b="1" dirty="0">
                <a:solidFill>
                  <a:srgbClr val="0E3667"/>
                </a:solidFill>
                <a:latin typeface="Arial"/>
                <a:cs typeface="Arial"/>
              </a:rPr>
              <a:t>Using an interventional approach </a:t>
            </a:r>
            <a:r>
              <a:rPr lang="en-US" sz="2600" b="1" dirty="0" smtClean="0">
                <a:solidFill>
                  <a:srgbClr val="0E3667"/>
                </a:solidFill>
                <a:latin typeface="Arial"/>
                <a:cs typeface="Arial"/>
              </a:rPr>
              <a:t/>
            </a:r>
            <a:br>
              <a:rPr lang="en-US" sz="2600" b="1" dirty="0" smtClean="0">
                <a:solidFill>
                  <a:srgbClr val="0E3667"/>
                </a:solidFill>
                <a:latin typeface="Arial"/>
                <a:cs typeface="Arial"/>
              </a:rPr>
            </a:br>
            <a:r>
              <a:rPr lang="en-US" sz="2600" b="1" dirty="0" smtClean="0">
                <a:solidFill>
                  <a:srgbClr val="0E3667"/>
                </a:solidFill>
                <a:latin typeface="Arial"/>
                <a:cs typeface="Arial"/>
              </a:rPr>
              <a:t>for </a:t>
            </a:r>
            <a:r>
              <a:rPr lang="en-US" sz="2600" b="1" dirty="0">
                <a:solidFill>
                  <a:srgbClr val="0E3667"/>
                </a:solidFill>
                <a:latin typeface="Arial"/>
                <a:cs typeface="Arial"/>
              </a:rPr>
              <a:t>DVT results </a:t>
            </a:r>
            <a:r>
              <a:rPr lang="en-US" sz="2600" b="1" dirty="0" smtClean="0">
                <a:solidFill>
                  <a:srgbClr val="0E3667"/>
                </a:solidFill>
                <a:latin typeface="Arial"/>
                <a:cs typeface="Arial"/>
              </a:rPr>
              <a:t>showed</a:t>
            </a:r>
            <a:endParaRPr lang="en-US" sz="2600" b="1" dirty="0">
              <a:solidFill>
                <a:srgbClr val="0E3667"/>
              </a:solidFill>
              <a:latin typeface="Arial"/>
              <a:cs typeface="Arial"/>
            </a:endParaRPr>
          </a:p>
        </p:txBody>
      </p:sp>
      <p:sp>
        <p:nvSpPr>
          <p:cNvPr id="6" name="Text Box 17"/>
          <p:cNvSpPr txBox="1">
            <a:spLocks noChangeArrowheads="1"/>
          </p:cNvSpPr>
          <p:nvPr/>
        </p:nvSpPr>
        <p:spPr bwMode="auto">
          <a:xfrm>
            <a:off x="359360" y="6496886"/>
            <a:ext cx="79587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en-US" sz="1200" dirty="0">
                <a:solidFill>
                  <a:srgbClr val="507FAA"/>
                </a:solidFill>
                <a:latin typeface="Arial"/>
              </a:rPr>
              <a:t>The PEARL Registry looked at 371 DVT patients treated using an interventional approach </a:t>
            </a:r>
          </a:p>
        </p:txBody>
      </p:sp>
      <p:sp>
        <p:nvSpPr>
          <p:cNvPr id="7" name="Rectangle 2"/>
          <p:cNvSpPr txBox="1">
            <a:spLocks noChangeArrowheads="1"/>
          </p:cNvSpPr>
          <p:nvPr/>
        </p:nvSpPr>
        <p:spPr>
          <a:xfrm>
            <a:off x="328131" y="783163"/>
            <a:ext cx="8688869" cy="575738"/>
          </a:xfrm>
          <a:prstGeom prst="rect">
            <a:avLst/>
          </a:prstGeom>
          <a:noFill/>
          <a:ln/>
        </p:spPr>
        <p:txBody>
          <a:bodyPr vert="horz" anchor="t">
            <a:noAutofit/>
          </a:bodyPr>
          <a:lstStyle>
            <a:lvl1pPr algn="l" rtl="0" eaLnBrk="1" latinLnBrk="0" hangingPunct="1">
              <a:spcBef>
                <a:spcPct val="0"/>
              </a:spcBef>
              <a:buNone/>
              <a:defRPr kumimoji="0" sz="3200" b="1" kern="1200">
                <a:solidFill>
                  <a:srgbClr val="0D3058"/>
                </a:solidFill>
                <a:latin typeface="Arial"/>
                <a:ea typeface="+mj-ea"/>
                <a:cs typeface="+mj-cs"/>
              </a:defRPr>
            </a:lvl1pPr>
          </a:lstStyle>
          <a:p>
            <a:r>
              <a:rPr lang="en-US" sz="2300" dirty="0">
                <a:solidFill>
                  <a:srgbClr val="0E3667"/>
                </a:solidFill>
              </a:rPr>
              <a:t>There </a:t>
            </a:r>
            <a:r>
              <a:rPr lang="en-US" sz="2300" dirty="0" smtClean="0">
                <a:solidFill>
                  <a:srgbClr val="0E3667"/>
                </a:solidFill>
              </a:rPr>
              <a:t>Is An Indication And Data Behind Thrombus Removal</a:t>
            </a:r>
            <a:endParaRPr lang="en-US" altLang="en-US" sz="2300" dirty="0">
              <a:solidFill>
                <a:srgbClr val="0E3667"/>
              </a:solidFill>
            </a:endParaRPr>
          </a:p>
        </p:txBody>
      </p:sp>
      <p:sp>
        <p:nvSpPr>
          <p:cNvPr id="12" name="Slide Number Placeholder 2"/>
          <p:cNvSpPr txBox="1">
            <a:spLocks/>
          </p:cNvSpPr>
          <p:nvPr/>
        </p:nvSpPr>
        <p:spPr>
          <a:xfrm>
            <a:off x="6870699" y="644156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507FA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897C7-E802-2943-8C37-6B6357733550}" type="slidenum">
              <a:rPr lang="en-US" smtClean="0">
                <a:latin typeface="Arial"/>
              </a:rPr>
              <a:pPr/>
              <a:t>20</a:t>
            </a:fld>
            <a:endParaRPr lang="en-US" dirty="0">
              <a:latin typeface="Arial"/>
            </a:endParaRPr>
          </a:p>
        </p:txBody>
      </p:sp>
    </p:spTree>
    <p:extLst>
      <p:ext uri="{BB962C8B-B14F-4D97-AF65-F5344CB8AC3E}">
        <p14:creationId xmlns:p14="http://schemas.microsoft.com/office/powerpoint/2010/main" val="26421356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3234" y="1553622"/>
            <a:ext cx="8597529" cy="4325112"/>
          </a:xfrm>
        </p:spPr>
        <p:txBody>
          <a:bodyPr>
            <a:normAutofit/>
          </a:bodyPr>
          <a:lstStyle/>
          <a:p>
            <a:pPr marL="109728" indent="0">
              <a:buNone/>
            </a:pPr>
            <a:r>
              <a:rPr lang="en-US" sz="2400" b="1" dirty="0" smtClean="0">
                <a:solidFill>
                  <a:srgbClr val="134F90"/>
                </a:solidFill>
                <a:cs typeface="Arial"/>
              </a:rPr>
              <a:t>Diagnose </a:t>
            </a:r>
            <a:r>
              <a:rPr lang="en-US" sz="2400" b="1" dirty="0">
                <a:solidFill>
                  <a:srgbClr val="134F90"/>
                </a:solidFill>
                <a:cs typeface="Arial"/>
              </a:rPr>
              <a:t>deep vein thrombosis (DVT) based on </a:t>
            </a:r>
            <a:r>
              <a:rPr lang="en-US" sz="2400" b="1" dirty="0" smtClean="0">
                <a:solidFill>
                  <a:srgbClr val="134F90"/>
                </a:solidFill>
                <a:cs typeface="Arial"/>
              </a:rPr>
              <a:t>medical </a:t>
            </a:r>
            <a:r>
              <a:rPr lang="en-US" sz="2400" b="1" dirty="0">
                <a:solidFill>
                  <a:srgbClr val="134F90"/>
                </a:solidFill>
                <a:cs typeface="Arial"/>
              </a:rPr>
              <a:t>history, a physical exam, and test results</a:t>
            </a:r>
          </a:p>
          <a:p>
            <a:endParaRPr lang="en-US" sz="900" dirty="0" smtClean="0">
              <a:solidFill>
                <a:srgbClr val="134F90"/>
              </a:solidFill>
              <a:cs typeface="Arial"/>
            </a:endParaRPr>
          </a:p>
          <a:p>
            <a:pPr>
              <a:buClrTx/>
            </a:pPr>
            <a:r>
              <a:rPr lang="en-US" sz="2000" dirty="0">
                <a:solidFill>
                  <a:srgbClr val="134F90"/>
                </a:solidFill>
                <a:cs typeface="Arial"/>
              </a:rPr>
              <a:t>Evaluate </a:t>
            </a:r>
            <a:r>
              <a:rPr lang="en-US" sz="2000" dirty="0" smtClean="0">
                <a:solidFill>
                  <a:srgbClr val="134F90"/>
                </a:solidFill>
                <a:cs typeface="Arial"/>
              </a:rPr>
              <a:t>medical </a:t>
            </a:r>
            <a:r>
              <a:rPr lang="en-US" sz="2000" dirty="0">
                <a:solidFill>
                  <a:srgbClr val="134F90"/>
                </a:solidFill>
                <a:cs typeface="Arial"/>
              </a:rPr>
              <a:t>h</a:t>
            </a:r>
            <a:r>
              <a:rPr lang="en-US" sz="2000" dirty="0" smtClean="0">
                <a:solidFill>
                  <a:srgbClr val="134F90"/>
                </a:solidFill>
                <a:cs typeface="Arial"/>
              </a:rPr>
              <a:t>istory </a:t>
            </a:r>
            <a:r>
              <a:rPr lang="en-US" sz="2000" dirty="0">
                <a:solidFill>
                  <a:srgbClr val="134F90"/>
                </a:solidFill>
                <a:cs typeface="Arial"/>
              </a:rPr>
              <a:t>and risks </a:t>
            </a:r>
            <a:r>
              <a:rPr lang="en-US" sz="2000" dirty="0" smtClean="0">
                <a:solidFill>
                  <a:srgbClr val="134F90"/>
                </a:solidFill>
                <a:cs typeface="Arial"/>
              </a:rPr>
              <a:t>(Wells Score) </a:t>
            </a:r>
            <a:endParaRPr lang="en-US" sz="2000" dirty="0">
              <a:solidFill>
                <a:srgbClr val="134F90"/>
              </a:solidFill>
              <a:cs typeface="Arial"/>
            </a:endParaRPr>
          </a:p>
          <a:p>
            <a:pPr>
              <a:buClrTx/>
            </a:pPr>
            <a:r>
              <a:rPr lang="en-US" sz="2000" dirty="0" smtClean="0">
                <a:solidFill>
                  <a:srgbClr val="134F90"/>
                </a:solidFill>
                <a:cs typeface="Arial"/>
              </a:rPr>
              <a:t>Physical exam - check </a:t>
            </a:r>
            <a:r>
              <a:rPr lang="en-US" sz="2000" dirty="0">
                <a:solidFill>
                  <a:srgbClr val="134F90"/>
                </a:solidFill>
                <a:cs typeface="Arial"/>
              </a:rPr>
              <a:t>your legs for signs of DVT, </a:t>
            </a:r>
            <a:r>
              <a:rPr lang="en-US" sz="2000" dirty="0" smtClean="0">
                <a:solidFill>
                  <a:srgbClr val="134F90"/>
                </a:solidFill>
                <a:cs typeface="Arial"/>
              </a:rPr>
              <a:t>swelling or redness</a:t>
            </a:r>
          </a:p>
          <a:p>
            <a:pPr>
              <a:buClrTx/>
            </a:pPr>
            <a:r>
              <a:rPr lang="en-US" sz="2000" dirty="0" smtClean="0">
                <a:solidFill>
                  <a:srgbClr val="134F90"/>
                </a:solidFill>
                <a:cs typeface="Arial"/>
              </a:rPr>
              <a:t>Diagnostic </a:t>
            </a:r>
            <a:r>
              <a:rPr lang="en-US" sz="2000" dirty="0">
                <a:solidFill>
                  <a:srgbClr val="134F90"/>
                </a:solidFill>
                <a:cs typeface="Arial"/>
              </a:rPr>
              <a:t>t</a:t>
            </a:r>
            <a:r>
              <a:rPr lang="en-US" sz="2000" dirty="0" smtClean="0">
                <a:solidFill>
                  <a:srgbClr val="134F90"/>
                </a:solidFill>
                <a:cs typeface="Arial"/>
              </a:rPr>
              <a:t>esting – completing a D-Dimer test </a:t>
            </a:r>
          </a:p>
          <a:p>
            <a:pPr>
              <a:buClrTx/>
            </a:pPr>
            <a:r>
              <a:rPr lang="en-US" sz="2000" dirty="0" smtClean="0">
                <a:solidFill>
                  <a:srgbClr val="134F90"/>
                </a:solidFill>
                <a:cs typeface="Arial"/>
              </a:rPr>
              <a:t>Complete an Ultrasound, CT or MRI </a:t>
            </a:r>
          </a:p>
          <a:p>
            <a:pPr algn="ctr"/>
            <a:endParaRPr lang="en-US" sz="2400" i="1" dirty="0">
              <a:solidFill>
                <a:srgbClr val="134F90"/>
              </a:solidFill>
              <a:cs typeface="Arial"/>
            </a:endParaRPr>
          </a:p>
          <a:p>
            <a:pPr marL="109728" indent="0" algn="ctr">
              <a:buNone/>
            </a:pPr>
            <a:r>
              <a:rPr lang="en-US" sz="2400" i="1" dirty="0" smtClean="0">
                <a:solidFill>
                  <a:srgbClr val="134F90"/>
                </a:solidFill>
                <a:cs typeface="Arial"/>
              </a:rPr>
              <a:t>If positive for DVT we encourage you to request a consult to evaluate all treatment options</a:t>
            </a:r>
            <a:endParaRPr lang="en-US" sz="2400" dirty="0">
              <a:solidFill>
                <a:srgbClr val="134F90"/>
              </a:solidFill>
            </a:endParaRPr>
          </a:p>
          <a:p>
            <a:pPr marL="109728" indent="0">
              <a:buNone/>
            </a:pPr>
            <a:endParaRPr lang="en-US" sz="2400" dirty="0">
              <a:solidFill>
                <a:srgbClr val="134F90"/>
              </a:solidFill>
            </a:endParaRPr>
          </a:p>
        </p:txBody>
      </p:sp>
      <p:sp>
        <p:nvSpPr>
          <p:cNvPr id="3" name="Title 2"/>
          <p:cNvSpPr>
            <a:spLocks noGrp="1"/>
          </p:cNvSpPr>
          <p:nvPr>
            <p:ph type="title"/>
          </p:nvPr>
        </p:nvSpPr>
        <p:spPr/>
        <p:txBody>
          <a:bodyPr>
            <a:normAutofit/>
          </a:bodyPr>
          <a:lstStyle/>
          <a:p>
            <a:r>
              <a:rPr lang="en-US" sz="2800" dirty="0" smtClean="0">
                <a:solidFill>
                  <a:srgbClr val="0E3667"/>
                </a:solidFill>
              </a:rPr>
              <a:t>Deep </a:t>
            </a:r>
            <a:r>
              <a:rPr lang="en-US" sz="2800" dirty="0">
                <a:solidFill>
                  <a:srgbClr val="0E3667"/>
                </a:solidFill>
              </a:rPr>
              <a:t>Vein Thrombosis </a:t>
            </a:r>
            <a:r>
              <a:rPr lang="en-US" sz="2800" dirty="0" smtClean="0">
                <a:solidFill>
                  <a:srgbClr val="0E3667"/>
                </a:solidFill>
              </a:rPr>
              <a:t>Diagnosis</a:t>
            </a:r>
            <a:endParaRPr lang="en-US" sz="2800" dirty="0">
              <a:solidFill>
                <a:srgbClr val="0E3667"/>
              </a:solidFill>
            </a:endParaRPr>
          </a:p>
        </p:txBody>
      </p:sp>
    </p:spTree>
    <p:extLst>
      <p:ext uri="{BB962C8B-B14F-4D97-AF65-F5344CB8AC3E}">
        <p14:creationId xmlns:p14="http://schemas.microsoft.com/office/powerpoint/2010/main" val="11133943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28131" y="1453117"/>
            <a:ext cx="8523798" cy="4325112"/>
          </a:xfrm>
        </p:spPr>
        <p:txBody>
          <a:bodyPr>
            <a:normAutofit/>
          </a:bodyPr>
          <a:lstStyle/>
          <a:p>
            <a:pPr marL="342900" indent="-342900">
              <a:lnSpc>
                <a:spcPct val="200000"/>
              </a:lnSpc>
              <a:buClrTx/>
              <a:buFont typeface="+mj-lt"/>
              <a:buAutoNum type="arabicPeriod"/>
            </a:pPr>
            <a:r>
              <a:rPr lang="en-US" sz="1800" dirty="0" smtClean="0">
                <a:solidFill>
                  <a:srgbClr val="134F90"/>
                </a:solidFill>
              </a:rPr>
              <a:t>Consults available for your patients that have developed a DVT </a:t>
            </a:r>
          </a:p>
          <a:p>
            <a:pPr marL="342900" indent="-342900">
              <a:lnSpc>
                <a:spcPct val="200000"/>
              </a:lnSpc>
              <a:buClrTx/>
              <a:buFont typeface="+mj-lt"/>
              <a:buAutoNum type="arabicPeriod"/>
            </a:pPr>
            <a:r>
              <a:rPr lang="en-US" sz="1800" dirty="0">
                <a:solidFill>
                  <a:srgbClr val="134F90"/>
                </a:solidFill>
              </a:rPr>
              <a:t>Offer a </a:t>
            </a:r>
            <a:r>
              <a:rPr lang="en-US" sz="1800" dirty="0" smtClean="0">
                <a:solidFill>
                  <a:srgbClr val="134F90"/>
                </a:solidFill>
              </a:rPr>
              <a:t>multidisciplinary team approach to treating DVT </a:t>
            </a:r>
          </a:p>
          <a:p>
            <a:pPr marL="342900" indent="-342900">
              <a:lnSpc>
                <a:spcPct val="200000"/>
              </a:lnSpc>
              <a:buClrTx/>
              <a:buFont typeface="+mj-lt"/>
              <a:buAutoNum type="arabicPeriod"/>
            </a:pPr>
            <a:r>
              <a:rPr lang="en-US" sz="1800" dirty="0" smtClean="0">
                <a:solidFill>
                  <a:srgbClr val="134F90"/>
                </a:solidFill>
              </a:rPr>
              <a:t>Create a best practice model </a:t>
            </a:r>
          </a:p>
          <a:p>
            <a:pPr marL="342900" indent="-342900">
              <a:lnSpc>
                <a:spcPct val="200000"/>
              </a:lnSpc>
              <a:buClrTx/>
              <a:buFont typeface="+mj-lt"/>
              <a:buAutoNum type="arabicPeriod"/>
            </a:pPr>
            <a:r>
              <a:rPr lang="en-US" sz="1800" dirty="0" smtClean="0">
                <a:solidFill>
                  <a:srgbClr val="134F90"/>
                </a:solidFill>
              </a:rPr>
              <a:t>Develop treatment pathways to benefit patients for quicker recovery </a:t>
            </a:r>
          </a:p>
          <a:p>
            <a:pPr marL="342900" indent="-342900">
              <a:lnSpc>
                <a:spcPct val="200000"/>
              </a:lnSpc>
              <a:buClrTx/>
              <a:buFont typeface="+mj-lt"/>
              <a:buAutoNum type="arabicPeriod"/>
            </a:pPr>
            <a:r>
              <a:rPr lang="en-US" sz="1800" dirty="0" smtClean="0">
                <a:solidFill>
                  <a:srgbClr val="134F90"/>
                </a:solidFill>
              </a:rPr>
              <a:t>Reduce the potential risks for those that develop DVT </a:t>
            </a:r>
          </a:p>
          <a:p>
            <a:pPr marL="342900" indent="-342900">
              <a:lnSpc>
                <a:spcPct val="200000"/>
              </a:lnSpc>
              <a:buClrTx/>
              <a:buFont typeface="+mj-lt"/>
              <a:buAutoNum type="arabicPeriod"/>
            </a:pPr>
            <a:r>
              <a:rPr lang="en-US" sz="1800" dirty="0" smtClean="0">
                <a:solidFill>
                  <a:srgbClr val="134F90"/>
                </a:solidFill>
              </a:rPr>
              <a:t>Decrease hospital stay and cost associated with DVT </a:t>
            </a:r>
          </a:p>
          <a:p>
            <a:pPr marL="342900" indent="-342900">
              <a:lnSpc>
                <a:spcPct val="200000"/>
              </a:lnSpc>
              <a:buClrTx/>
              <a:buFont typeface="+mj-lt"/>
              <a:buAutoNum type="arabicPeriod"/>
            </a:pPr>
            <a:r>
              <a:rPr lang="en-US" sz="1800" dirty="0" smtClean="0">
                <a:solidFill>
                  <a:srgbClr val="134F90"/>
                </a:solidFill>
              </a:rPr>
              <a:t>Potential to improve short- and long-term outcomes</a:t>
            </a:r>
          </a:p>
        </p:txBody>
      </p:sp>
      <p:sp>
        <p:nvSpPr>
          <p:cNvPr id="4" name="Rectangle 2"/>
          <p:cNvSpPr txBox="1">
            <a:spLocks noChangeArrowheads="1"/>
          </p:cNvSpPr>
          <p:nvPr/>
        </p:nvSpPr>
        <p:spPr>
          <a:xfrm>
            <a:off x="328131" y="817182"/>
            <a:ext cx="8322483" cy="408101"/>
          </a:xfrm>
          <a:prstGeom prst="rect">
            <a:avLst/>
          </a:prstGeom>
          <a:noFill/>
          <a:ln/>
        </p:spPr>
        <p:txBody>
          <a:bodyPr vert="horz" anchor="ctr">
            <a:noAutofit/>
          </a:bodyPr>
          <a:lstStyle>
            <a:lvl1pPr algn="l" rtl="0" eaLnBrk="1" latinLnBrk="0" hangingPunct="1">
              <a:spcBef>
                <a:spcPct val="0"/>
              </a:spcBef>
              <a:buNone/>
              <a:defRPr kumimoji="0" sz="3200" b="1" kern="1200">
                <a:solidFill>
                  <a:srgbClr val="0D3058"/>
                </a:solidFill>
                <a:latin typeface="Arial"/>
                <a:ea typeface="+mj-ea"/>
                <a:cs typeface="+mj-cs"/>
              </a:defRPr>
            </a:lvl1pPr>
          </a:lstStyle>
          <a:p>
            <a:pPr>
              <a:spcBef>
                <a:spcPct val="50000"/>
              </a:spcBef>
            </a:pPr>
            <a:r>
              <a:rPr lang="en-US" sz="2700" dirty="0" smtClean="0">
                <a:solidFill>
                  <a:srgbClr val="0E3667"/>
                </a:solidFill>
              </a:rPr>
              <a:t>Moving Forward </a:t>
            </a:r>
            <a:r>
              <a:rPr lang="en-US" sz="2700" dirty="0">
                <a:solidFill>
                  <a:srgbClr val="0E3667"/>
                </a:solidFill>
              </a:rPr>
              <a:t>F</a:t>
            </a:r>
            <a:r>
              <a:rPr lang="en-US" sz="2700" dirty="0" smtClean="0">
                <a:solidFill>
                  <a:srgbClr val="0E3667"/>
                </a:solidFill>
              </a:rPr>
              <a:t>or Improved </a:t>
            </a:r>
            <a:r>
              <a:rPr lang="en-US" sz="2700" dirty="0">
                <a:solidFill>
                  <a:srgbClr val="0E3667"/>
                </a:solidFill>
              </a:rPr>
              <a:t>T</a:t>
            </a:r>
            <a:r>
              <a:rPr lang="en-US" sz="2700" dirty="0" smtClean="0">
                <a:solidFill>
                  <a:srgbClr val="0E3667"/>
                </a:solidFill>
              </a:rPr>
              <a:t>reatment of DVT </a:t>
            </a:r>
            <a:endParaRPr lang="en-US" altLang="en-US" sz="2700" dirty="0">
              <a:solidFill>
                <a:srgbClr val="0E3667"/>
              </a:solidFill>
            </a:endParaRPr>
          </a:p>
        </p:txBody>
      </p:sp>
      <p:sp>
        <p:nvSpPr>
          <p:cNvPr id="5" name="Slide Number Placeholder 2"/>
          <p:cNvSpPr txBox="1">
            <a:spLocks/>
          </p:cNvSpPr>
          <p:nvPr/>
        </p:nvSpPr>
        <p:spPr>
          <a:xfrm>
            <a:off x="6870699" y="644156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507FA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897C7-E802-2943-8C37-6B6357733550}" type="slidenum">
              <a:rPr lang="en-US" smtClean="0">
                <a:latin typeface="Arial"/>
              </a:rPr>
              <a:pPr/>
              <a:t>22</a:t>
            </a:fld>
            <a:endParaRPr lang="en-US" dirty="0">
              <a:latin typeface="Arial"/>
            </a:endParaRPr>
          </a:p>
        </p:txBody>
      </p:sp>
    </p:spTree>
    <p:extLst>
      <p:ext uri="{BB962C8B-B14F-4D97-AF65-F5344CB8AC3E}">
        <p14:creationId xmlns:p14="http://schemas.microsoft.com/office/powerpoint/2010/main" val="35087843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5370" y="738583"/>
            <a:ext cx="8339029" cy="825064"/>
          </a:xfrm>
        </p:spPr>
        <p:txBody>
          <a:bodyPr>
            <a:normAutofit fontScale="90000"/>
          </a:bodyPr>
          <a:lstStyle/>
          <a:p>
            <a:r>
              <a:rPr lang="en-US" sz="2400" dirty="0" smtClean="0">
                <a:solidFill>
                  <a:srgbClr val="0E3667"/>
                </a:solidFill>
              </a:rPr>
              <a:t/>
            </a:r>
            <a:br>
              <a:rPr lang="en-US" sz="2400" dirty="0" smtClean="0">
                <a:solidFill>
                  <a:srgbClr val="0E3667"/>
                </a:solidFill>
              </a:rPr>
            </a:br>
            <a:r>
              <a:rPr lang="en-US" sz="2400" i="1" dirty="0" smtClean="0">
                <a:solidFill>
                  <a:srgbClr val="0E3667"/>
                </a:solidFill>
              </a:rPr>
              <a:t>Case Study 1: </a:t>
            </a:r>
            <a:r>
              <a:rPr lang="en-US" sz="2400" dirty="0" smtClean="0">
                <a:solidFill>
                  <a:srgbClr val="0E3667"/>
                </a:solidFill>
              </a:rPr>
              <a:t>Extensive DVT of the Right Common Femoral and External Iliac.</a:t>
            </a:r>
            <a:r>
              <a:rPr lang="en-US" sz="2400" dirty="0">
                <a:solidFill>
                  <a:srgbClr val="0E3667"/>
                </a:solidFill>
              </a:rPr>
              <a:t> </a:t>
            </a:r>
            <a:r>
              <a:rPr lang="en-US" sz="2400" dirty="0" smtClean="0">
                <a:solidFill>
                  <a:srgbClr val="0E3667"/>
                </a:solidFill>
              </a:rPr>
              <a:t>Treated with ZelanteDVT AngioJet Thrombectomy</a:t>
            </a:r>
            <a:endParaRPr lang="en-US" sz="2400" dirty="0">
              <a:solidFill>
                <a:srgbClr val="0E3667"/>
              </a:solidFill>
            </a:endParaRPr>
          </a:p>
        </p:txBody>
      </p:sp>
      <p:sp>
        <p:nvSpPr>
          <p:cNvPr id="4" name="TextBox 3"/>
          <p:cNvSpPr txBox="1"/>
          <p:nvPr/>
        </p:nvSpPr>
        <p:spPr>
          <a:xfrm>
            <a:off x="202969" y="1921240"/>
            <a:ext cx="1987963" cy="1938992"/>
          </a:xfrm>
          <a:prstGeom prst="rect">
            <a:avLst/>
          </a:prstGeom>
          <a:noFill/>
        </p:spPr>
        <p:txBody>
          <a:bodyPr wrap="square" rtlCol="0">
            <a:spAutoFit/>
          </a:bodyPr>
          <a:lstStyle/>
          <a:p>
            <a:r>
              <a:rPr lang="en-US" sz="1200" b="1" dirty="0" smtClean="0">
                <a:latin typeface="Arial"/>
              </a:rPr>
              <a:t>Patient History:</a:t>
            </a:r>
            <a:endParaRPr lang="en-US" sz="1200" dirty="0">
              <a:latin typeface="Arial"/>
            </a:endParaRPr>
          </a:p>
          <a:p>
            <a:r>
              <a:rPr lang="en-US" sz="1200" dirty="0" smtClean="0">
                <a:latin typeface="Arial"/>
              </a:rPr>
              <a:t>73 year old with 1-week old right leg swelling </a:t>
            </a:r>
            <a:br>
              <a:rPr lang="en-US" sz="1200" dirty="0" smtClean="0">
                <a:latin typeface="Arial"/>
              </a:rPr>
            </a:br>
            <a:r>
              <a:rPr lang="en-US" sz="1200" dirty="0" smtClean="0">
                <a:latin typeface="Arial"/>
              </a:rPr>
              <a:t>and pain.  Started on anticoagulation and discharged. </a:t>
            </a:r>
            <a:br>
              <a:rPr lang="en-US" sz="1200" dirty="0" smtClean="0">
                <a:latin typeface="Arial"/>
              </a:rPr>
            </a:br>
            <a:r>
              <a:rPr lang="en-US" sz="1200" dirty="0" smtClean="0">
                <a:latin typeface="Arial"/>
              </a:rPr>
              <a:t>Consult confirmed extensive DVT from Popliteal extending into External </a:t>
            </a:r>
            <a:r>
              <a:rPr lang="en-US" sz="1200" dirty="0">
                <a:latin typeface="Arial"/>
              </a:rPr>
              <a:t>I</a:t>
            </a:r>
            <a:r>
              <a:rPr lang="en-US" sz="1200" dirty="0" smtClean="0">
                <a:latin typeface="Arial"/>
              </a:rPr>
              <a:t>liac </a:t>
            </a:r>
            <a:r>
              <a:rPr lang="en-US" sz="1200" dirty="0">
                <a:latin typeface="Arial"/>
              </a:rPr>
              <a:t>V</a:t>
            </a:r>
            <a:r>
              <a:rPr lang="en-US" sz="1200" dirty="0" smtClean="0">
                <a:latin typeface="Arial"/>
              </a:rPr>
              <a:t>ein</a:t>
            </a:r>
            <a:endParaRPr lang="en-US" sz="1200" dirty="0">
              <a:latin typeface="Arial"/>
            </a:endParaRPr>
          </a:p>
        </p:txBody>
      </p:sp>
      <p:cxnSp>
        <p:nvCxnSpPr>
          <p:cNvPr id="8" name="Straight Arrow Connector 7"/>
          <p:cNvCxnSpPr/>
          <p:nvPr/>
        </p:nvCxnSpPr>
        <p:spPr>
          <a:xfrm>
            <a:off x="8428340" y="5092294"/>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026225" y="4275865"/>
            <a:ext cx="1295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04800" y="6108833"/>
            <a:ext cx="8686800" cy="246221"/>
          </a:xfrm>
          <a:prstGeom prst="rect">
            <a:avLst/>
          </a:prstGeom>
          <a:noFill/>
        </p:spPr>
        <p:txBody>
          <a:bodyPr wrap="square" rtlCol="0">
            <a:spAutoFit/>
          </a:bodyPr>
          <a:lstStyle/>
          <a:p>
            <a:r>
              <a:rPr lang="en-US" sz="1000" dirty="0" smtClean="0">
                <a:latin typeface="Arial"/>
              </a:rPr>
              <a:t>Images courtesy of Jeffrey Y. Wang, MD FACS, Vascular Surgeon; Horizon Vascular Specialist, Maryland.  November, 2015</a:t>
            </a:r>
            <a:endParaRPr lang="en-US" sz="1000" dirty="0">
              <a:latin typeface="Arial"/>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314" t="1480" r="10517" b="1147"/>
          <a:stretch/>
        </p:blipFill>
        <p:spPr bwMode="auto">
          <a:xfrm>
            <a:off x="6039503" y="1896896"/>
            <a:ext cx="2835865" cy="3447315"/>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77" t="1448" r="1486" b="1115"/>
          <a:stretch/>
        </p:blipFill>
        <p:spPr bwMode="auto">
          <a:xfrm>
            <a:off x="2363955" y="1910521"/>
            <a:ext cx="3433690" cy="343369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2357142" y="5327180"/>
            <a:ext cx="3440503" cy="453055"/>
          </a:xfrm>
          <a:prstGeom prst="rect">
            <a:avLst/>
          </a:prstGeom>
          <a:solidFill>
            <a:srgbClr val="0D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latin typeface="Arial"/>
              </a:rPr>
              <a:t>Occlusive Thrombus Extending Into the Iliac Vein</a:t>
            </a:r>
            <a:endParaRPr lang="en-US" sz="1100" dirty="0">
              <a:latin typeface="Arial"/>
            </a:endParaRPr>
          </a:p>
        </p:txBody>
      </p:sp>
      <p:sp>
        <p:nvSpPr>
          <p:cNvPr id="19" name="Rectangle 18"/>
          <p:cNvSpPr/>
          <p:nvPr/>
        </p:nvSpPr>
        <p:spPr>
          <a:xfrm>
            <a:off x="6012251" y="5327180"/>
            <a:ext cx="2863117" cy="463652"/>
          </a:xfrm>
          <a:prstGeom prst="rect">
            <a:avLst/>
          </a:prstGeom>
          <a:solidFill>
            <a:srgbClr val="0D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latin typeface="Arial"/>
              </a:rPr>
              <a:t>Femoral Vein Pre-treatment</a:t>
            </a:r>
            <a:endParaRPr lang="en-US" sz="1100" dirty="0">
              <a:latin typeface="Arial"/>
            </a:endParaRPr>
          </a:p>
        </p:txBody>
      </p:sp>
      <p:sp>
        <p:nvSpPr>
          <p:cNvPr id="11" name="Content Placeholder 8"/>
          <p:cNvSpPr txBox="1">
            <a:spLocks/>
          </p:cNvSpPr>
          <p:nvPr/>
        </p:nvSpPr>
        <p:spPr>
          <a:xfrm>
            <a:off x="3009569" y="6573631"/>
            <a:ext cx="6015111" cy="284369"/>
          </a:xfrm>
          <a:prstGeom prst="rect">
            <a:avLst/>
          </a:prstGeom>
        </p:spPr>
        <p:txBody>
          <a:bodyPr vert="horz" lIns="0" tIns="0" rIns="0" bIns="0" rtlCol="0" anchor="t" anchorCtr="0">
            <a:noAutofit/>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9pPr>
          </a:lstStyle>
          <a:p>
            <a:r>
              <a:rPr lang="en-US" sz="900" i="1" dirty="0">
                <a:solidFill>
                  <a:srgbClr val="507FAA"/>
                </a:solidFill>
                <a:latin typeface="Arial"/>
              </a:rPr>
              <a:t>Results from case studies are not necessarily predictive of results in other cases. Results in other cases may vary</a:t>
            </a:r>
            <a:r>
              <a:rPr lang="en-US" sz="900" i="1" dirty="0" smtClean="0">
                <a:solidFill>
                  <a:srgbClr val="507FAA"/>
                </a:solidFill>
                <a:latin typeface="Arial"/>
              </a:rPr>
              <a:t>.</a:t>
            </a:r>
            <a:endParaRPr lang="en-US" sz="900" dirty="0">
              <a:solidFill>
                <a:srgbClr val="507FAA"/>
              </a:solidFill>
              <a:latin typeface="Arial" pitchFamily="34" charset="0"/>
              <a:cs typeface="Arial" pitchFamily="34" charset="0"/>
            </a:endParaRPr>
          </a:p>
        </p:txBody>
      </p:sp>
    </p:spTree>
    <p:extLst>
      <p:ext uri="{BB962C8B-B14F-4D97-AF65-F5344CB8AC3E}">
        <p14:creationId xmlns:p14="http://schemas.microsoft.com/office/powerpoint/2010/main" val="2574825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752845"/>
            <a:ext cx="8576992" cy="601265"/>
          </a:xfrm>
        </p:spPr>
        <p:txBody>
          <a:bodyPr>
            <a:normAutofit fontScale="90000"/>
          </a:bodyPr>
          <a:lstStyle/>
          <a:p>
            <a:r>
              <a:rPr lang="en-US" sz="2400" dirty="0">
                <a:solidFill>
                  <a:srgbClr val="0E3667"/>
                </a:solidFill>
              </a:rPr>
              <a:t/>
            </a:r>
            <a:br>
              <a:rPr lang="en-US" sz="2400" dirty="0">
                <a:solidFill>
                  <a:srgbClr val="0E3667"/>
                </a:solidFill>
              </a:rPr>
            </a:br>
            <a:r>
              <a:rPr lang="en-US" sz="2400" i="1" dirty="0">
                <a:solidFill>
                  <a:srgbClr val="0E3667"/>
                </a:solidFill>
              </a:rPr>
              <a:t>Case Study 1: </a:t>
            </a:r>
            <a:r>
              <a:rPr lang="en-US" sz="2400" dirty="0" smtClean="0">
                <a:solidFill>
                  <a:srgbClr val="0E3667"/>
                </a:solidFill>
              </a:rPr>
              <a:t>Post-Treatment Results with 8 F </a:t>
            </a:r>
            <a:r>
              <a:rPr lang="en-US" sz="2400" dirty="0" err="1" smtClean="0">
                <a:solidFill>
                  <a:srgbClr val="0E3667"/>
                </a:solidFill>
              </a:rPr>
              <a:t>ZelanteDVT</a:t>
            </a:r>
            <a:r>
              <a:rPr lang="en-US" sz="2400" dirty="0" smtClean="0">
                <a:solidFill>
                  <a:srgbClr val="0E3667"/>
                </a:solidFill>
              </a:rPr>
              <a:t>™ Catheter</a:t>
            </a:r>
            <a:endParaRPr lang="en-US" sz="2400" dirty="0">
              <a:solidFill>
                <a:srgbClr val="0E3667"/>
              </a:solidFill>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600" t="5516" r="16812"/>
          <a:stretch/>
        </p:blipFill>
        <p:spPr bwMode="auto">
          <a:xfrm>
            <a:off x="1954598" y="1744158"/>
            <a:ext cx="2271486" cy="385367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862" t="5872" r="20000"/>
          <a:stretch/>
        </p:blipFill>
        <p:spPr bwMode="auto">
          <a:xfrm>
            <a:off x="4440894" y="1744157"/>
            <a:ext cx="2085704" cy="383916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54598" y="5557786"/>
            <a:ext cx="2271486" cy="417148"/>
          </a:xfrm>
          <a:prstGeom prst="rect">
            <a:avLst/>
          </a:prstGeom>
          <a:solidFill>
            <a:srgbClr val="0D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a:rPr>
              <a:t>Iliac Vein </a:t>
            </a:r>
            <a:br>
              <a:rPr lang="en-US" sz="1200" dirty="0" smtClean="0">
                <a:latin typeface="Arial"/>
              </a:rPr>
            </a:br>
            <a:r>
              <a:rPr lang="en-US" sz="1200" dirty="0" smtClean="0">
                <a:latin typeface="Arial"/>
              </a:rPr>
              <a:t>Post ZelanteDVT</a:t>
            </a:r>
            <a:endParaRPr lang="en-US" sz="1200" dirty="0">
              <a:latin typeface="Arial"/>
            </a:endParaRPr>
          </a:p>
        </p:txBody>
      </p:sp>
      <p:sp>
        <p:nvSpPr>
          <p:cNvPr id="5" name="Rectangle 4"/>
          <p:cNvSpPr/>
          <p:nvPr/>
        </p:nvSpPr>
        <p:spPr>
          <a:xfrm>
            <a:off x="4440894" y="5557786"/>
            <a:ext cx="2085703" cy="431661"/>
          </a:xfrm>
          <a:prstGeom prst="rect">
            <a:avLst/>
          </a:prstGeom>
          <a:solidFill>
            <a:srgbClr val="0D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a:rPr>
              <a:t>Iliac Vein</a:t>
            </a:r>
          </a:p>
          <a:p>
            <a:pPr algn="ctr"/>
            <a:r>
              <a:rPr lang="en-US" sz="1200" dirty="0" smtClean="0">
                <a:latin typeface="Arial"/>
              </a:rPr>
              <a:t>Post PTA &amp; Stent</a:t>
            </a:r>
            <a:endParaRPr lang="en-US" sz="1200" dirty="0">
              <a:latin typeface="Arial"/>
            </a:endParaRPr>
          </a:p>
        </p:txBody>
      </p:sp>
      <p:sp>
        <p:nvSpPr>
          <p:cNvPr id="7" name="TextBox 6"/>
          <p:cNvSpPr txBox="1"/>
          <p:nvPr/>
        </p:nvSpPr>
        <p:spPr>
          <a:xfrm>
            <a:off x="287531" y="1754547"/>
            <a:ext cx="1512661" cy="3785651"/>
          </a:xfrm>
          <a:prstGeom prst="rect">
            <a:avLst/>
          </a:prstGeom>
          <a:noFill/>
        </p:spPr>
        <p:txBody>
          <a:bodyPr wrap="square" rtlCol="0">
            <a:spAutoFit/>
          </a:bodyPr>
          <a:lstStyle/>
          <a:p>
            <a:r>
              <a:rPr lang="en-US" sz="1200" b="1" dirty="0" smtClean="0">
                <a:latin typeface="Arial"/>
              </a:rPr>
              <a:t>Procedural Steps:</a:t>
            </a:r>
          </a:p>
          <a:p>
            <a:r>
              <a:rPr lang="en-US" sz="1200" dirty="0" err="1" smtClean="0">
                <a:latin typeface="Arial"/>
              </a:rPr>
              <a:t>PowerPulse</a:t>
            </a:r>
            <a:r>
              <a:rPr lang="en-US" sz="1200" dirty="0" smtClean="0">
                <a:latin typeface="Arial"/>
              </a:rPr>
              <a:t> ( </a:t>
            </a:r>
            <a:r>
              <a:rPr lang="en-US" sz="1200" dirty="0" err="1" smtClean="0">
                <a:latin typeface="Arial"/>
              </a:rPr>
              <a:t>tPA</a:t>
            </a:r>
            <a:r>
              <a:rPr lang="en-US" sz="1200" dirty="0" smtClean="0">
                <a:latin typeface="Arial"/>
              </a:rPr>
              <a:t> </a:t>
            </a:r>
            <a:r>
              <a:rPr lang="en-US" sz="1200" dirty="0">
                <a:latin typeface="Arial"/>
              </a:rPr>
              <a:t>10 mg </a:t>
            </a:r>
            <a:r>
              <a:rPr lang="en-US" sz="1200" dirty="0" smtClean="0">
                <a:latin typeface="Arial"/>
              </a:rPr>
              <a:t>in 50 cc)</a:t>
            </a:r>
          </a:p>
          <a:p>
            <a:r>
              <a:rPr lang="en-US" sz="1200" dirty="0" smtClean="0">
                <a:latin typeface="Arial"/>
              </a:rPr>
              <a:t>Patient put on 2-hour lytic catheter drip in holding area</a:t>
            </a:r>
          </a:p>
          <a:p>
            <a:r>
              <a:rPr lang="en-US" sz="1200" dirty="0" smtClean="0">
                <a:latin typeface="Arial"/>
              </a:rPr>
              <a:t>Thrombectomy performed with 8F ZelanteDVT catheter </a:t>
            </a:r>
          </a:p>
          <a:p>
            <a:r>
              <a:rPr lang="en-US" sz="1200" dirty="0" smtClean="0">
                <a:latin typeface="Arial"/>
              </a:rPr>
              <a:t>Directional ability of ZelanteDVT allowed targeting of residual thrombus in Popliteal and Superficial Femoral Vein Post Venography shows complete resolution of thrombus</a:t>
            </a:r>
            <a:endParaRPr lang="en-US" sz="1200" dirty="0">
              <a:latin typeface="Arial"/>
            </a:endParaRPr>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124" r="1"/>
          <a:stretch/>
        </p:blipFill>
        <p:spPr bwMode="auto">
          <a:xfrm>
            <a:off x="6739334" y="1731655"/>
            <a:ext cx="2093720" cy="3910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739334" y="5557786"/>
            <a:ext cx="2093720" cy="431661"/>
          </a:xfrm>
          <a:prstGeom prst="rect">
            <a:avLst/>
          </a:prstGeom>
          <a:solidFill>
            <a:srgbClr val="0D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a:rPr>
              <a:t>Femoral Vein </a:t>
            </a:r>
            <a:br>
              <a:rPr lang="en-US" sz="1200" dirty="0" smtClean="0">
                <a:latin typeface="Arial"/>
              </a:rPr>
            </a:br>
            <a:r>
              <a:rPr lang="en-US" sz="1200" dirty="0" smtClean="0">
                <a:latin typeface="Arial"/>
              </a:rPr>
              <a:t>Post ZelanteDVT</a:t>
            </a:r>
            <a:endParaRPr lang="en-US" sz="1200" dirty="0">
              <a:latin typeface="Arial"/>
            </a:endParaRPr>
          </a:p>
        </p:txBody>
      </p:sp>
      <p:sp>
        <p:nvSpPr>
          <p:cNvPr id="10" name="TextBox 9"/>
          <p:cNvSpPr txBox="1"/>
          <p:nvPr/>
        </p:nvSpPr>
        <p:spPr>
          <a:xfrm>
            <a:off x="287531" y="5989447"/>
            <a:ext cx="8686800" cy="400110"/>
          </a:xfrm>
          <a:prstGeom prst="rect">
            <a:avLst/>
          </a:prstGeom>
          <a:noFill/>
        </p:spPr>
        <p:txBody>
          <a:bodyPr wrap="square" rtlCol="0">
            <a:spAutoFit/>
          </a:bodyPr>
          <a:lstStyle/>
          <a:p>
            <a:r>
              <a:rPr lang="en-US" sz="1000" dirty="0" smtClean="0">
                <a:latin typeface="Arial"/>
              </a:rPr>
              <a:t>Images courtesy of Jeffrey Y. Wang, MD FACS, Vascular Surgeon; Horizon Vascular Specialist, Maryland.  November, 2015</a:t>
            </a:r>
          </a:p>
          <a:p>
            <a:r>
              <a:rPr lang="en-US" sz="1000" dirty="0" smtClean="0">
                <a:latin typeface="Arial"/>
              </a:rPr>
              <a:t>No Stent is FDA-approved for use in the iliac vein </a:t>
            </a:r>
            <a:endParaRPr lang="en-US" sz="1000" dirty="0">
              <a:latin typeface="Arial"/>
            </a:endParaRPr>
          </a:p>
        </p:txBody>
      </p:sp>
      <p:sp>
        <p:nvSpPr>
          <p:cNvPr id="12" name="Content Placeholder 8"/>
          <p:cNvSpPr txBox="1">
            <a:spLocks/>
          </p:cNvSpPr>
          <p:nvPr/>
        </p:nvSpPr>
        <p:spPr>
          <a:xfrm>
            <a:off x="3009569" y="6573631"/>
            <a:ext cx="6015111" cy="284369"/>
          </a:xfrm>
          <a:prstGeom prst="rect">
            <a:avLst/>
          </a:prstGeom>
        </p:spPr>
        <p:txBody>
          <a:bodyPr vert="horz" lIns="0" tIns="0" rIns="0" bIns="0" rtlCol="0" anchor="t" anchorCtr="0">
            <a:noAutofit/>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9pPr>
          </a:lstStyle>
          <a:p>
            <a:r>
              <a:rPr lang="en-US" sz="900" i="1" dirty="0">
                <a:solidFill>
                  <a:srgbClr val="507FAA"/>
                </a:solidFill>
                <a:latin typeface="Arial"/>
              </a:rPr>
              <a:t>Results from case studies are not necessarily predictive of results in other cases. Results in other cases may vary</a:t>
            </a:r>
            <a:r>
              <a:rPr lang="en-US" sz="900" i="1" dirty="0" smtClean="0">
                <a:solidFill>
                  <a:srgbClr val="507FAA"/>
                </a:solidFill>
                <a:latin typeface="Arial"/>
              </a:rPr>
              <a:t>.</a:t>
            </a:r>
            <a:endParaRPr lang="en-US" sz="900" dirty="0">
              <a:solidFill>
                <a:srgbClr val="507FAA"/>
              </a:solidFill>
              <a:latin typeface="Arial" pitchFamily="34" charset="0"/>
              <a:cs typeface="Arial" pitchFamily="34" charset="0"/>
            </a:endParaRPr>
          </a:p>
        </p:txBody>
      </p:sp>
    </p:spTree>
    <p:extLst>
      <p:ext uri="{BB962C8B-B14F-4D97-AF65-F5344CB8AC3E}">
        <p14:creationId xmlns:p14="http://schemas.microsoft.com/office/powerpoint/2010/main" val="7998917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82689" y="3226418"/>
            <a:ext cx="1731459" cy="830997"/>
          </a:xfrm>
          <a:prstGeom prst="rect">
            <a:avLst/>
          </a:prstGeom>
          <a:solidFill>
            <a:srgbClr val="0D3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14" name="Title 1"/>
          <p:cNvSpPr txBox="1">
            <a:spLocks/>
          </p:cNvSpPr>
          <p:nvPr/>
        </p:nvSpPr>
        <p:spPr>
          <a:xfrm>
            <a:off x="236935" y="688365"/>
            <a:ext cx="8283610" cy="755374"/>
          </a:xfrm>
          <a:prstGeom prst="rect">
            <a:avLst/>
          </a:prstGeom>
        </p:spPr>
        <p:txBody>
          <a:bodyPr lIns="0" tIns="0" rIns="0" bIns="0" anchor="b" anchorCtr="0">
            <a:noAutofit/>
          </a:bodyPr>
          <a:lstStyle/>
          <a:p>
            <a:pPr lvl="0">
              <a:spcBef>
                <a:spcPct val="0"/>
              </a:spcBef>
              <a:defRPr/>
            </a:pPr>
            <a:r>
              <a:rPr lang="en-US" sz="2000" b="1" i="1" dirty="0" smtClean="0">
                <a:solidFill>
                  <a:srgbClr val="0E3667"/>
                </a:solidFill>
                <a:latin typeface="Arial"/>
              </a:rPr>
              <a:t>Case </a:t>
            </a:r>
            <a:r>
              <a:rPr lang="en-US" sz="2000" b="1" i="1" dirty="0">
                <a:solidFill>
                  <a:srgbClr val="0E3667"/>
                </a:solidFill>
                <a:latin typeface="Arial"/>
              </a:rPr>
              <a:t>Study </a:t>
            </a:r>
            <a:r>
              <a:rPr lang="en-US" sz="2000" b="1" i="1" dirty="0" smtClean="0">
                <a:solidFill>
                  <a:srgbClr val="0E3667"/>
                </a:solidFill>
                <a:latin typeface="Arial"/>
              </a:rPr>
              <a:t>2: </a:t>
            </a:r>
            <a:r>
              <a:rPr lang="en-US" sz="2000" b="1" dirty="0">
                <a:solidFill>
                  <a:srgbClr val="0E3667"/>
                </a:solidFill>
                <a:latin typeface="Arial"/>
              </a:rPr>
              <a:t>Acute DVT Left Lower </a:t>
            </a:r>
            <a:r>
              <a:rPr lang="en-US" sz="2000" b="1" dirty="0" smtClean="0">
                <a:solidFill>
                  <a:srgbClr val="0E3667"/>
                </a:solidFill>
                <a:latin typeface="Arial"/>
              </a:rPr>
              <a:t>Extremity </a:t>
            </a:r>
            <a:r>
              <a:rPr lang="en-US" sz="2000" b="1" dirty="0">
                <a:solidFill>
                  <a:srgbClr val="0E3667"/>
                </a:solidFill>
                <a:latin typeface="Arial"/>
              </a:rPr>
              <a:t>Revascularization</a:t>
            </a:r>
            <a:r>
              <a:rPr lang="en-US" sz="1200" dirty="0">
                <a:solidFill>
                  <a:srgbClr val="0D3058"/>
                </a:solidFill>
                <a:latin typeface="Arial"/>
              </a:rPr>
              <a:t/>
            </a:r>
            <a:br>
              <a:rPr lang="en-US" sz="1200" dirty="0">
                <a:solidFill>
                  <a:srgbClr val="0D3058"/>
                </a:solidFill>
                <a:latin typeface="Arial"/>
              </a:rPr>
            </a:br>
            <a:r>
              <a:rPr lang="en-US" sz="1400" i="1" dirty="0">
                <a:solidFill>
                  <a:srgbClr val="0D3058"/>
                </a:solidFill>
                <a:latin typeface="Arial"/>
              </a:rPr>
              <a:t>47 y/o male presented with leg swelling ~2 weeks                                    </a:t>
            </a:r>
            <a:endParaRPr lang="en-US" sz="1200" i="1" dirty="0">
              <a:solidFill>
                <a:srgbClr val="0D3058"/>
              </a:solidFill>
              <a:latin typeface="Arial"/>
            </a:endParaRPr>
          </a:p>
        </p:txBody>
      </p:sp>
      <p:sp>
        <p:nvSpPr>
          <p:cNvPr id="25" name="TextBox 24"/>
          <p:cNvSpPr txBox="1"/>
          <p:nvPr/>
        </p:nvSpPr>
        <p:spPr>
          <a:xfrm>
            <a:off x="3482688" y="3224041"/>
            <a:ext cx="1731459" cy="830997"/>
          </a:xfrm>
          <a:prstGeom prst="rect">
            <a:avLst/>
          </a:prstGeom>
          <a:noFill/>
        </p:spPr>
        <p:txBody>
          <a:bodyPr wrap="square" rtlCol="0">
            <a:spAutoFit/>
          </a:bodyPr>
          <a:lstStyle/>
          <a:p>
            <a:pPr algn="ctr"/>
            <a:r>
              <a:rPr lang="en-US" sz="1200" dirty="0" smtClean="0">
                <a:solidFill>
                  <a:schemeClr val="bg1"/>
                </a:solidFill>
                <a:latin typeface="Arial"/>
              </a:rPr>
              <a:t>Power Pulse™ delivery of 10mg </a:t>
            </a:r>
            <a:r>
              <a:rPr lang="en-US" sz="1200" dirty="0" err="1" smtClean="0">
                <a:solidFill>
                  <a:schemeClr val="bg1"/>
                </a:solidFill>
                <a:latin typeface="Arial"/>
              </a:rPr>
              <a:t>tPA</a:t>
            </a:r>
            <a:r>
              <a:rPr lang="en-US" sz="1200" dirty="0" smtClean="0">
                <a:solidFill>
                  <a:schemeClr val="bg1"/>
                </a:solidFill>
                <a:latin typeface="Arial"/>
              </a:rPr>
              <a:t> followed by 20 minute dwell time</a:t>
            </a:r>
            <a:endParaRPr lang="en-US" sz="1200" dirty="0">
              <a:solidFill>
                <a:schemeClr val="bg1"/>
              </a:solidFill>
              <a:latin typeface="Arial"/>
            </a:endParaRPr>
          </a:p>
        </p:txBody>
      </p:sp>
      <p:pic>
        <p:nvPicPr>
          <p:cNvPr id="19" name="Picture 18"/>
          <p:cNvPicPr>
            <a:picLocks noChangeAspect="1"/>
          </p:cNvPicPr>
          <p:nvPr/>
        </p:nvPicPr>
        <p:blipFill rotWithShape="1">
          <a:blip r:embed="rId3"/>
          <a:srcRect t="6154"/>
          <a:stretch/>
        </p:blipFill>
        <p:spPr>
          <a:xfrm>
            <a:off x="5311553" y="1549199"/>
            <a:ext cx="1292891" cy="4406057"/>
          </a:xfrm>
          <a:prstGeom prst="rect">
            <a:avLst/>
          </a:prstGeom>
          <a:ln w="28575" cmpd="sng">
            <a:noFill/>
          </a:ln>
        </p:spPr>
      </p:pic>
      <p:pic>
        <p:nvPicPr>
          <p:cNvPr id="20" name="Picture 19"/>
          <p:cNvPicPr>
            <a:picLocks noChangeAspect="1"/>
          </p:cNvPicPr>
          <p:nvPr/>
        </p:nvPicPr>
        <p:blipFill rotWithShape="1">
          <a:blip r:embed="rId4"/>
          <a:srcRect t="6260"/>
          <a:stretch/>
        </p:blipFill>
        <p:spPr>
          <a:xfrm>
            <a:off x="6715672" y="1549200"/>
            <a:ext cx="2047506" cy="4404421"/>
          </a:xfrm>
          <a:prstGeom prst="rect">
            <a:avLst/>
          </a:prstGeom>
          <a:ln w="28575" cmpd="sng">
            <a:noFill/>
          </a:ln>
        </p:spPr>
      </p:pic>
      <p:pic>
        <p:nvPicPr>
          <p:cNvPr id="17" name="Picture 16"/>
          <p:cNvPicPr>
            <a:picLocks noChangeAspect="1"/>
          </p:cNvPicPr>
          <p:nvPr/>
        </p:nvPicPr>
        <p:blipFill rotWithShape="1">
          <a:blip r:embed="rId5"/>
          <a:srcRect t="6224"/>
          <a:stretch/>
        </p:blipFill>
        <p:spPr>
          <a:xfrm>
            <a:off x="1885134" y="1549200"/>
            <a:ext cx="1495417" cy="4417198"/>
          </a:xfrm>
          <a:prstGeom prst="rect">
            <a:avLst/>
          </a:prstGeom>
          <a:ln w="28575" cmpd="sng">
            <a:noFill/>
          </a:ln>
        </p:spPr>
      </p:pic>
      <p:pic>
        <p:nvPicPr>
          <p:cNvPr id="18" name="Picture 17"/>
          <p:cNvPicPr>
            <a:picLocks noChangeAspect="1"/>
          </p:cNvPicPr>
          <p:nvPr/>
        </p:nvPicPr>
        <p:blipFill rotWithShape="1">
          <a:blip r:embed="rId6"/>
          <a:srcRect t="6243"/>
          <a:stretch/>
        </p:blipFill>
        <p:spPr>
          <a:xfrm>
            <a:off x="239556" y="1549200"/>
            <a:ext cx="1523328" cy="4417200"/>
          </a:xfrm>
          <a:prstGeom prst="rect">
            <a:avLst/>
          </a:prstGeom>
          <a:ln w="28575" cmpd="sng">
            <a:noFill/>
          </a:ln>
        </p:spPr>
      </p:pic>
      <p:sp>
        <p:nvSpPr>
          <p:cNvPr id="12" name="Rectangle 11"/>
          <p:cNvSpPr/>
          <p:nvPr/>
        </p:nvSpPr>
        <p:spPr>
          <a:xfrm>
            <a:off x="241905" y="5903707"/>
            <a:ext cx="3132666" cy="34559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900" b="1" dirty="0" smtClean="0">
                <a:latin typeface="Arial" pitchFamily="34" charset="0"/>
                <a:cs typeface="Arial" pitchFamily="34" charset="0"/>
              </a:rPr>
              <a:t>Acute </a:t>
            </a:r>
            <a:r>
              <a:rPr lang="en-US" sz="900" b="1" dirty="0" err="1" smtClean="0">
                <a:latin typeface="Arial" pitchFamily="34" charset="0"/>
                <a:cs typeface="Arial" pitchFamily="34" charset="0"/>
              </a:rPr>
              <a:t>Iliofemoral</a:t>
            </a:r>
            <a:r>
              <a:rPr lang="en-US" sz="900" b="1" dirty="0" smtClean="0">
                <a:latin typeface="Arial" pitchFamily="34" charset="0"/>
                <a:cs typeface="Arial" pitchFamily="34" charset="0"/>
              </a:rPr>
              <a:t> </a:t>
            </a:r>
            <a:r>
              <a:rPr lang="en-US" sz="900" b="1" dirty="0">
                <a:latin typeface="Arial" pitchFamily="34" charset="0"/>
                <a:cs typeface="Arial" pitchFamily="34" charset="0"/>
              </a:rPr>
              <a:t>T</a:t>
            </a:r>
            <a:r>
              <a:rPr lang="en-US" sz="900" b="1" dirty="0" smtClean="0">
                <a:latin typeface="Arial" pitchFamily="34" charset="0"/>
                <a:cs typeface="Arial" pitchFamily="34" charset="0"/>
              </a:rPr>
              <a:t>hrombus Pre-</a:t>
            </a:r>
            <a:r>
              <a:rPr lang="en-US" sz="900" b="1" dirty="0" err="1" smtClean="0">
                <a:latin typeface="Arial" pitchFamily="34" charset="0"/>
                <a:cs typeface="Arial" pitchFamily="34" charset="0"/>
              </a:rPr>
              <a:t>treament</a:t>
            </a:r>
            <a:endParaRPr lang="en-US" sz="900" b="1" dirty="0">
              <a:latin typeface="Arial" pitchFamily="34" charset="0"/>
              <a:cs typeface="Arial" pitchFamily="34" charset="0"/>
            </a:endParaRPr>
          </a:p>
        </p:txBody>
      </p:sp>
      <p:sp>
        <p:nvSpPr>
          <p:cNvPr id="10" name="Rectangle 9"/>
          <p:cNvSpPr/>
          <p:nvPr/>
        </p:nvSpPr>
        <p:spPr>
          <a:xfrm>
            <a:off x="5309810" y="5914571"/>
            <a:ext cx="3447142" cy="33414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900" b="1" dirty="0">
                <a:latin typeface="Arial" pitchFamily="34" charset="0"/>
                <a:cs typeface="Arial" pitchFamily="34" charset="0"/>
              </a:rPr>
              <a:t>Post </a:t>
            </a:r>
            <a:r>
              <a:rPr lang="en-US" sz="900" b="1" dirty="0" smtClean="0">
                <a:latin typeface="Arial" pitchFamily="34" charset="0"/>
                <a:cs typeface="Arial" pitchFamily="34" charset="0"/>
              </a:rPr>
              <a:t>ZelanteDVT™  </a:t>
            </a:r>
            <a:r>
              <a:rPr lang="en-US" sz="900" b="1" dirty="0" err="1">
                <a:latin typeface="Arial" pitchFamily="34" charset="0"/>
                <a:cs typeface="Arial" pitchFamily="34" charset="0"/>
              </a:rPr>
              <a:t>P</a:t>
            </a:r>
            <a:r>
              <a:rPr lang="en-US" sz="900" b="1" dirty="0" err="1" smtClean="0">
                <a:latin typeface="Arial" pitchFamily="34" charset="0"/>
                <a:cs typeface="Arial" pitchFamily="34" charset="0"/>
              </a:rPr>
              <a:t>harmacomechanical</a:t>
            </a:r>
            <a:r>
              <a:rPr lang="en-US" sz="900" b="1" dirty="0" smtClean="0">
                <a:latin typeface="Arial" pitchFamily="34" charset="0"/>
                <a:cs typeface="Arial" pitchFamily="34" charset="0"/>
              </a:rPr>
              <a:t> Thrombectomy </a:t>
            </a:r>
            <a:endParaRPr lang="en-US" sz="900" b="1" dirty="0">
              <a:latin typeface="Arial" pitchFamily="34" charset="0"/>
              <a:cs typeface="Arial" pitchFamily="34" charset="0"/>
            </a:endParaRPr>
          </a:p>
          <a:p>
            <a:pPr algn="ctr">
              <a:defRPr/>
            </a:pPr>
            <a:r>
              <a:rPr lang="en-US" sz="900" b="1" dirty="0" smtClean="0">
                <a:latin typeface="Arial" pitchFamily="34" charset="0"/>
                <a:cs typeface="Arial" pitchFamily="34" charset="0"/>
              </a:rPr>
              <a:t>Total runtime was 300 seconds</a:t>
            </a:r>
            <a:endParaRPr lang="en-US" sz="900" b="1" dirty="0">
              <a:latin typeface="Arial" pitchFamily="34" charset="0"/>
              <a:cs typeface="Arial" pitchFamily="34" charset="0"/>
            </a:endParaRPr>
          </a:p>
        </p:txBody>
      </p:sp>
      <p:sp>
        <p:nvSpPr>
          <p:cNvPr id="23" name="TextBox 22"/>
          <p:cNvSpPr txBox="1"/>
          <p:nvPr/>
        </p:nvSpPr>
        <p:spPr>
          <a:xfrm>
            <a:off x="786668" y="1678363"/>
            <a:ext cx="897466" cy="369332"/>
          </a:xfrm>
          <a:prstGeom prst="rect">
            <a:avLst/>
          </a:prstGeom>
          <a:noFill/>
        </p:spPr>
        <p:txBody>
          <a:bodyPr wrap="square" rtlCol="0">
            <a:spAutoFit/>
          </a:bodyPr>
          <a:lstStyle>
            <a:defPPr>
              <a:defRPr lang="en-US"/>
            </a:defPPr>
            <a:lvl1pPr>
              <a:defRPr sz="1400">
                <a:solidFill>
                  <a:srgbClr val="000000"/>
                </a:solidFill>
              </a:defRPr>
            </a:lvl1pPr>
          </a:lstStyle>
          <a:p>
            <a:pPr algn="r"/>
            <a:r>
              <a:rPr lang="en-US" sz="900" b="1" dirty="0">
                <a:solidFill>
                  <a:schemeClr val="bg1"/>
                </a:solidFill>
                <a:latin typeface="Arial"/>
              </a:rPr>
              <a:t>IVC Filter placed</a:t>
            </a:r>
          </a:p>
        </p:txBody>
      </p:sp>
      <p:sp>
        <p:nvSpPr>
          <p:cNvPr id="15" name="TextBox 14"/>
          <p:cNvSpPr txBox="1"/>
          <p:nvPr/>
        </p:nvSpPr>
        <p:spPr>
          <a:xfrm>
            <a:off x="3513490" y="5884134"/>
            <a:ext cx="1676578" cy="369332"/>
          </a:xfrm>
          <a:prstGeom prst="rect">
            <a:avLst/>
          </a:prstGeom>
          <a:noFill/>
        </p:spPr>
        <p:txBody>
          <a:bodyPr wrap="square" lIns="0" tIns="0" rIns="0" bIns="0" rtlCol="0">
            <a:spAutoFit/>
          </a:bodyPr>
          <a:lstStyle/>
          <a:p>
            <a:r>
              <a:rPr lang="en-US" sz="800" dirty="0">
                <a:solidFill>
                  <a:srgbClr val="000000"/>
                </a:solidFill>
                <a:latin typeface="Arial" pitchFamily="34" charset="0"/>
                <a:cs typeface="Arial" pitchFamily="34" charset="0"/>
              </a:rPr>
              <a:t>Case images courtesy of David Wilson M.D. – Harbin Clinic, Rome, Georgia– December 19, 2015</a:t>
            </a:r>
          </a:p>
        </p:txBody>
      </p:sp>
      <p:sp>
        <p:nvSpPr>
          <p:cNvPr id="16" name="Content Placeholder 8"/>
          <p:cNvSpPr txBox="1">
            <a:spLocks/>
          </p:cNvSpPr>
          <p:nvPr/>
        </p:nvSpPr>
        <p:spPr>
          <a:xfrm>
            <a:off x="3009569" y="6573631"/>
            <a:ext cx="6015111" cy="284369"/>
          </a:xfrm>
          <a:prstGeom prst="rect">
            <a:avLst/>
          </a:prstGeom>
        </p:spPr>
        <p:txBody>
          <a:bodyPr vert="horz" lIns="0" tIns="0" rIns="0" bIns="0" rtlCol="0" anchor="t" anchorCtr="0">
            <a:noAutofit/>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9pPr>
          </a:lstStyle>
          <a:p>
            <a:r>
              <a:rPr lang="en-US" sz="900" i="1" dirty="0">
                <a:solidFill>
                  <a:srgbClr val="507FAA"/>
                </a:solidFill>
                <a:latin typeface="Arial"/>
              </a:rPr>
              <a:t>Results from case studies are not necessarily predictive of results in other cases. Results in other cases may vary</a:t>
            </a:r>
            <a:r>
              <a:rPr lang="en-US" sz="900" i="1" dirty="0" smtClean="0">
                <a:solidFill>
                  <a:srgbClr val="507FAA"/>
                </a:solidFill>
                <a:latin typeface="Arial"/>
              </a:rPr>
              <a:t>.</a:t>
            </a:r>
            <a:endParaRPr lang="en-US" sz="900" dirty="0">
              <a:solidFill>
                <a:srgbClr val="507FAA"/>
              </a:solidFill>
              <a:latin typeface="Arial" pitchFamily="34" charset="0"/>
              <a:cs typeface="Arial" pitchFamily="34" charset="0"/>
            </a:endParaRPr>
          </a:p>
        </p:txBody>
      </p:sp>
    </p:spTree>
    <p:extLst>
      <p:ext uri="{BB962C8B-B14F-4D97-AF65-F5344CB8AC3E}">
        <p14:creationId xmlns:p14="http://schemas.microsoft.com/office/powerpoint/2010/main" val="26271966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278528" y="642909"/>
            <a:ext cx="8671948" cy="816002"/>
          </a:xfrm>
          <a:prstGeom prst="rect">
            <a:avLst/>
          </a:prstGeom>
        </p:spPr>
        <p:txBody>
          <a:bodyPr lIns="0" tIns="0" rIns="0" bIns="0" anchor="b" anchorCtr="0">
            <a:noAutofit/>
          </a:bodyPr>
          <a:lstStyle/>
          <a:p>
            <a:pPr lvl="0">
              <a:spcBef>
                <a:spcPct val="0"/>
              </a:spcBef>
              <a:defRPr/>
            </a:pPr>
            <a:r>
              <a:rPr lang="en-US" b="1" dirty="0">
                <a:solidFill>
                  <a:srgbClr val="0E3667"/>
                </a:solidFill>
                <a:latin typeface="Arial" pitchFamily="34" charset="0"/>
                <a:cs typeface="Arial" pitchFamily="34" charset="0"/>
              </a:rPr>
              <a:t/>
            </a:r>
            <a:br>
              <a:rPr lang="en-US" b="1" dirty="0">
                <a:solidFill>
                  <a:srgbClr val="0E3667"/>
                </a:solidFill>
                <a:latin typeface="Arial" pitchFamily="34" charset="0"/>
                <a:cs typeface="Arial" pitchFamily="34" charset="0"/>
              </a:rPr>
            </a:br>
            <a:r>
              <a:rPr lang="en-US" b="1" i="1" dirty="0">
                <a:solidFill>
                  <a:srgbClr val="0E3667"/>
                </a:solidFill>
                <a:latin typeface="Arial" pitchFamily="34" charset="0"/>
                <a:cs typeface="Arial" pitchFamily="34" charset="0"/>
              </a:rPr>
              <a:t>Case Study </a:t>
            </a:r>
            <a:r>
              <a:rPr lang="en-US" b="1" i="1" dirty="0" smtClean="0">
                <a:solidFill>
                  <a:srgbClr val="0E3667"/>
                </a:solidFill>
                <a:latin typeface="Arial" pitchFamily="34" charset="0"/>
                <a:cs typeface="Arial" pitchFamily="34" charset="0"/>
              </a:rPr>
              <a:t>3: </a:t>
            </a:r>
            <a:r>
              <a:rPr lang="en-US" b="1" dirty="0" err="1">
                <a:solidFill>
                  <a:srgbClr val="0E3667"/>
                </a:solidFill>
                <a:latin typeface="Arial" pitchFamily="34" charset="0"/>
                <a:cs typeface="Arial" pitchFamily="34" charset="0"/>
              </a:rPr>
              <a:t>Pharmacomechanical</a:t>
            </a:r>
            <a:r>
              <a:rPr lang="en-US" b="1" dirty="0">
                <a:solidFill>
                  <a:srgbClr val="0E3667"/>
                </a:solidFill>
                <a:latin typeface="Arial" pitchFamily="34" charset="0"/>
                <a:cs typeface="Arial" pitchFamily="34" charset="0"/>
              </a:rPr>
              <a:t> </a:t>
            </a:r>
            <a:r>
              <a:rPr lang="en-US" b="1" dirty="0" smtClean="0">
                <a:solidFill>
                  <a:srgbClr val="0E3667"/>
                </a:solidFill>
                <a:latin typeface="Arial" pitchFamily="34" charset="0"/>
                <a:cs typeface="Arial" pitchFamily="34" charset="0"/>
              </a:rPr>
              <a:t>Revascularization of  Extensive </a:t>
            </a:r>
            <a:r>
              <a:rPr lang="en-US" b="1" dirty="0" err="1" smtClean="0">
                <a:solidFill>
                  <a:srgbClr val="0E3667"/>
                </a:solidFill>
                <a:latin typeface="Arial" pitchFamily="34" charset="0"/>
                <a:cs typeface="Arial" pitchFamily="34" charset="0"/>
              </a:rPr>
              <a:t>IlioFemoral</a:t>
            </a:r>
            <a:r>
              <a:rPr lang="en-US" b="1" dirty="0" smtClean="0">
                <a:solidFill>
                  <a:srgbClr val="0E3667"/>
                </a:solidFill>
                <a:latin typeface="Arial" pitchFamily="34" charset="0"/>
                <a:cs typeface="Arial" pitchFamily="34" charset="0"/>
              </a:rPr>
              <a:t> Thrombus</a:t>
            </a:r>
          </a:p>
          <a:p>
            <a:pPr lvl="0">
              <a:lnSpc>
                <a:spcPct val="70000"/>
              </a:lnSpc>
              <a:spcBef>
                <a:spcPct val="0"/>
              </a:spcBef>
              <a:defRPr/>
            </a:pPr>
            <a:r>
              <a:rPr lang="en-US" sz="1200" i="1" dirty="0" smtClean="0">
                <a:solidFill>
                  <a:srgbClr val="0D3058"/>
                </a:solidFill>
                <a:latin typeface="Arial" pitchFamily="34" charset="0"/>
                <a:cs typeface="Arial" pitchFamily="34" charset="0"/>
              </a:rPr>
              <a:t>60 y/o female presented with 4 weeks calf pain 1 week swelling</a:t>
            </a:r>
            <a:r>
              <a:rPr lang="en-US" sz="2000" i="1" dirty="0" smtClean="0">
                <a:solidFill>
                  <a:srgbClr val="0D3058"/>
                </a:solidFill>
                <a:latin typeface="Arial" pitchFamily="34" charset="0"/>
                <a:cs typeface="Arial" pitchFamily="34" charset="0"/>
              </a:rPr>
              <a:t> </a:t>
            </a:r>
            <a:r>
              <a:rPr lang="en-US" sz="2000" b="1" i="1" dirty="0" smtClean="0">
                <a:solidFill>
                  <a:schemeClr val="bg1"/>
                </a:solidFill>
                <a:latin typeface="Arial" pitchFamily="34" charset="0"/>
                <a:cs typeface="Arial" pitchFamily="34" charset="0"/>
              </a:rPr>
              <a:t>                                   </a:t>
            </a:r>
            <a:endParaRPr lang="en-US" sz="2000" b="1" i="1" dirty="0">
              <a:solidFill>
                <a:schemeClr val="bg1"/>
              </a:solidFill>
              <a:latin typeface="Arial" pitchFamily="34" charset="0"/>
              <a:cs typeface="Arial" pitchFamily="34" charset="0"/>
            </a:endParaRPr>
          </a:p>
        </p:txBody>
      </p:sp>
      <p:sp>
        <p:nvSpPr>
          <p:cNvPr id="15" name="TextBox 14"/>
          <p:cNvSpPr txBox="1"/>
          <p:nvPr/>
        </p:nvSpPr>
        <p:spPr>
          <a:xfrm>
            <a:off x="1133798" y="6219833"/>
            <a:ext cx="6550786" cy="153888"/>
          </a:xfrm>
          <a:prstGeom prst="rect">
            <a:avLst/>
          </a:prstGeom>
          <a:noFill/>
        </p:spPr>
        <p:txBody>
          <a:bodyPr wrap="square" lIns="0" tIns="0" rIns="0" bIns="0" rtlCol="0">
            <a:spAutoFit/>
          </a:bodyPr>
          <a:lstStyle/>
          <a:p>
            <a:r>
              <a:rPr lang="en-US" sz="1000" dirty="0" smtClean="0">
                <a:latin typeface="Arial"/>
                <a:cs typeface="Arial"/>
              </a:rPr>
              <a:t>Images Courtesy of Charles </a:t>
            </a:r>
            <a:r>
              <a:rPr lang="en-US" sz="1000" dirty="0" err="1" smtClean="0">
                <a:latin typeface="Arial"/>
                <a:cs typeface="Arial"/>
              </a:rPr>
              <a:t>Wyble</a:t>
            </a:r>
            <a:r>
              <a:rPr lang="en-US" sz="1000" dirty="0" smtClean="0">
                <a:latin typeface="Arial"/>
                <a:cs typeface="Arial"/>
              </a:rPr>
              <a:t> M.D. – Vascular Surgical Associates, Marietta, Georgia–January 5, 2016</a:t>
            </a:r>
          </a:p>
        </p:txBody>
      </p:sp>
      <p:grpSp>
        <p:nvGrpSpPr>
          <p:cNvPr id="7" name="Group 6"/>
          <p:cNvGrpSpPr/>
          <p:nvPr/>
        </p:nvGrpSpPr>
        <p:grpSpPr>
          <a:xfrm>
            <a:off x="467045" y="1434747"/>
            <a:ext cx="7895077" cy="4625385"/>
            <a:chOff x="399140" y="1487714"/>
            <a:chExt cx="8250336" cy="4789715"/>
          </a:xfrm>
        </p:grpSpPr>
        <p:pic>
          <p:nvPicPr>
            <p:cNvPr id="24" name="Picture 23"/>
            <p:cNvPicPr>
              <a:picLocks noChangeAspect="1"/>
            </p:cNvPicPr>
            <p:nvPr/>
          </p:nvPicPr>
          <p:blipFill rotWithShape="1">
            <a:blip r:embed="rId3"/>
            <a:srcRect t="2735"/>
            <a:stretch/>
          </p:blipFill>
          <p:spPr>
            <a:xfrm>
              <a:off x="6709330" y="1499810"/>
              <a:ext cx="1940146" cy="4472831"/>
            </a:xfrm>
            <a:prstGeom prst="rect">
              <a:avLst/>
            </a:prstGeom>
            <a:ln>
              <a:noFill/>
            </a:ln>
          </p:spPr>
        </p:pic>
        <p:pic>
          <p:nvPicPr>
            <p:cNvPr id="5" name="Picture 4"/>
            <p:cNvPicPr>
              <a:picLocks noChangeAspect="1"/>
            </p:cNvPicPr>
            <p:nvPr/>
          </p:nvPicPr>
          <p:blipFill rotWithShape="1">
            <a:blip r:embed="rId4"/>
            <a:srcRect t="1908" b="-1"/>
            <a:stretch/>
          </p:blipFill>
          <p:spPr>
            <a:xfrm>
              <a:off x="5175455" y="1499810"/>
              <a:ext cx="1494462" cy="4503564"/>
            </a:xfrm>
            <a:prstGeom prst="rect">
              <a:avLst/>
            </a:prstGeom>
            <a:ln>
              <a:noFill/>
            </a:ln>
          </p:spPr>
        </p:pic>
        <p:pic>
          <p:nvPicPr>
            <p:cNvPr id="4" name="Picture 3"/>
            <p:cNvPicPr>
              <a:picLocks noChangeAspect="1"/>
            </p:cNvPicPr>
            <p:nvPr/>
          </p:nvPicPr>
          <p:blipFill rotWithShape="1">
            <a:blip r:embed="rId5"/>
            <a:srcRect t="2013"/>
            <a:stretch/>
          </p:blipFill>
          <p:spPr>
            <a:xfrm>
              <a:off x="4195387" y="1487714"/>
              <a:ext cx="985457" cy="4515659"/>
            </a:xfrm>
            <a:prstGeom prst="rect">
              <a:avLst/>
            </a:prstGeom>
            <a:ln>
              <a:noFill/>
            </a:ln>
          </p:spPr>
        </p:pic>
        <p:pic>
          <p:nvPicPr>
            <p:cNvPr id="3" name="Picture 2"/>
            <p:cNvPicPr>
              <a:picLocks noChangeAspect="1"/>
            </p:cNvPicPr>
            <p:nvPr/>
          </p:nvPicPr>
          <p:blipFill rotWithShape="1">
            <a:blip r:embed="rId6"/>
            <a:srcRect t="1915"/>
            <a:stretch/>
          </p:blipFill>
          <p:spPr>
            <a:xfrm>
              <a:off x="2056560" y="1499809"/>
              <a:ext cx="2087373" cy="4488285"/>
            </a:xfrm>
            <a:prstGeom prst="rect">
              <a:avLst/>
            </a:prstGeom>
            <a:solidFill>
              <a:srgbClr val="00467F"/>
            </a:solidFill>
            <a:ln>
              <a:noFill/>
            </a:ln>
          </p:spPr>
        </p:pic>
        <p:pic>
          <p:nvPicPr>
            <p:cNvPr id="2" name="Picture 1"/>
            <p:cNvPicPr>
              <a:picLocks noChangeAspect="1"/>
            </p:cNvPicPr>
            <p:nvPr/>
          </p:nvPicPr>
          <p:blipFill rotWithShape="1">
            <a:blip r:embed="rId7"/>
            <a:srcRect l="4584" t="2748"/>
            <a:stretch/>
          </p:blipFill>
          <p:spPr>
            <a:xfrm>
              <a:off x="413574" y="1499809"/>
              <a:ext cx="1596288" cy="4488285"/>
            </a:xfrm>
            <a:prstGeom prst="rect">
              <a:avLst/>
            </a:prstGeom>
            <a:ln>
              <a:noFill/>
            </a:ln>
          </p:spPr>
        </p:pic>
        <p:sp>
          <p:nvSpPr>
            <p:cNvPr id="9" name="Rectangle 8"/>
            <p:cNvSpPr/>
            <p:nvPr/>
          </p:nvSpPr>
          <p:spPr>
            <a:xfrm>
              <a:off x="4195104" y="5978370"/>
              <a:ext cx="2474812" cy="288762"/>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900" b="1" dirty="0" smtClean="0">
                  <a:latin typeface="Arial" pitchFamily="34" charset="0"/>
                  <a:cs typeface="Arial" pitchFamily="34" charset="0"/>
                </a:rPr>
                <a:t>Post ZelanteDVT™  </a:t>
              </a:r>
              <a:r>
                <a:rPr lang="en-US" sz="900" b="1" dirty="0">
                  <a:latin typeface="Arial" pitchFamily="34" charset="0"/>
                  <a:cs typeface="Arial" pitchFamily="34" charset="0"/>
                </a:rPr>
                <a:t>M</a:t>
              </a:r>
              <a:r>
                <a:rPr lang="en-US" sz="900" b="1" dirty="0" smtClean="0">
                  <a:latin typeface="Arial" pitchFamily="34" charset="0"/>
                  <a:cs typeface="Arial" pitchFamily="34" charset="0"/>
                </a:rPr>
                <a:t>echanical </a:t>
              </a:r>
              <a:r>
                <a:rPr lang="en-US" sz="900" b="1" dirty="0">
                  <a:latin typeface="Arial" pitchFamily="34" charset="0"/>
                  <a:cs typeface="Arial" pitchFamily="34" charset="0"/>
                </a:rPr>
                <a:t>T</a:t>
              </a:r>
              <a:r>
                <a:rPr lang="en-US" sz="900" b="1" dirty="0" smtClean="0">
                  <a:latin typeface="Arial" pitchFamily="34" charset="0"/>
                  <a:cs typeface="Arial" pitchFamily="34" charset="0"/>
                </a:rPr>
                <a:t>hrombectomy </a:t>
              </a:r>
              <a:endParaRPr lang="en-US" sz="900" b="1" dirty="0">
                <a:latin typeface="Arial" pitchFamily="34" charset="0"/>
                <a:cs typeface="Arial" pitchFamily="34" charset="0"/>
              </a:endParaRPr>
            </a:p>
          </p:txBody>
        </p:sp>
        <p:sp>
          <p:nvSpPr>
            <p:cNvPr id="12" name="Rectangle 11"/>
            <p:cNvSpPr/>
            <p:nvPr/>
          </p:nvSpPr>
          <p:spPr>
            <a:xfrm>
              <a:off x="2056561" y="5988094"/>
              <a:ext cx="2087372" cy="289335"/>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latin typeface="Arial" pitchFamily="34" charset="0"/>
                  <a:cs typeface="Arial" pitchFamily="34" charset="0"/>
                </a:rPr>
                <a:t>Power Pulse™ delivery 10mg </a:t>
              </a:r>
              <a:r>
                <a:rPr lang="en-US" sz="900" b="1" dirty="0" err="1" smtClean="0">
                  <a:latin typeface="Arial" pitchFamily="34" charset="0"/>
                  <a:cs typeface="Arial" pitchFamily="34" charset="0"/>
                </a:rPr>
                <a:t>tPA</a:t>
              </a:r>
              <a:r>
                <a:rPr lang="en-US" sz="900" b="1" dirty="0" smtClean="0">
                  <a:latin typeface="Arial" pitchFamily="34" charset="0"/>
                  <a:cs typeface="Arial" pitchFamily="34" charset="0"/>
                </a:rPr>
                <a:t>, followed by 20 minute dwell time</a:t>
              </a:r>
              <a:endParaRPr lang="en-US" sz="900" b="1" dirty="0">
                <a:latin typeface="Arial" pitchFamily="34" charset="0"/>
                <a:cs typeface="Arial" pitchFamily="34" charset="0"/>
              </a:endParaRPr>
            </a:p>
          </p:txBody>
        </p:sp>
        <p:sp>
          <p:nvSpPr>
            <p:cNvPr id="10" name="Rectangle 9"/>
            <p:cNvSpPr/>
            <p:nvPr/>
          </p:nvSpPr>
          <p:spPr>
            <a:xfrm>
              <a:off x="6709330" y="5970731"/>
              <a:ext cx="1940146" cy="284737"/>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900" b="1" dirty="0" smtClean="0">
                  <a:latin typeface="Arial" pitchFamily="34" charset="0"/>
                  <a:cs typeface="Arial" pitchFamily="34" charset="0"/>
                </a:rPr>
                <a:t>ZelanteDVT runtime 415 seconds</a:t>
              </a:r>
            </a:p>
            <a:p>
              <a:pPr algn="ctr">
                <a:defRPr/>
              </a:pPr>
              <a:r>
                <a:rPr lang="en-US" sz="900" b="1" dirty="0" smtClean="0">
                  <a:latin typeface="Arial" pitchFamily="34" charset="0"/>
                  <a:cs typeface="Arial" pitchFamily="34" charset="0"/>
                </a:rPr>
                <a:t>Total case time 90 minutes</a:t>
              </a:r>
              <a:endParaRPr lang="en-US" sz="900" b="1" dirty="0">
                <a:latin typeface="Arial" pitchFamily="34" charset="0"/>
                <a:cs typeface="Arial" pitchFamily="34" charset="0"/>
              </a:endParaRPr>
            </a:p>
          </p:txBody>
        </p:sp>
        <p:sp>
          <p:nvSpPr>
            <p:cNvPr id="16" name="Rectangle 15"/>
            <p:cNvSpPr/>
            <p:nvPr/>
          </p:nvSpPr>
          <p:spPr>
            <a:xfrm>
              <a:off x="399140" y="5988094"/>
              <a:ext cx="1610723" cy="288762"/>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900" b="1" dirty="0" err="1" smtClean="0">
                  <a:latin typeface="Arial" pitchFamily="34" charset="0"/>
                  <a:cs typeface="Arial" pitchFamily="34" charset="0"/>
                </a:rPr>
                <a:t>Iliofemoral</a:t>
              </a:r>
              <a:r>
                <a:rPr lang="en-US" sz="900" b="1" dirty="0" smtClean="0">
                  <a:latin typeface="Arial" pitchFamily="34" charset="0"/>
                  <a:cs typeface="Arial" pitchFamily="34" charset="0"/>
                </a:rPr>
                <a:t> thrombus </a:t>
              </a:r>
              <a:br>
                <a:rPr lang="en-US" sz="900" b="1" dirty="0" smtClean="0">
                  <a:latin typeface="Arial" pitchFamily="34" charset="0"/>
                  <a:cs typeface="Arial" pitchFamily="34" charset="0"/>
                </a:rPr>
              </a:br>
              <a:r>
                <a:rPr lang="en-US" sz="900" b="1" dirty="0" smtClean="0">
                  <a:latin typeface="Arial" pitchFamily="34" charset="0"/>
                  <a:cs typeface="Arial" pitchFamily="34" charset="0"/>
                </a:rPr>
                <a:t>pre-treatment</a:t>
              </a:r>
              <a:endParaRPr lang="en-US" sz="900" b="1" dirty="0">
                <a:latin typeface="Arial" pitchFamily="34" charset="0"/>
                <a:cs typeface="Arial" pitchFamily="34" charset="0"/>
              </a:endParaRPr>
            </a:p>
          </p:txBody>
        </p:sp>
        <p:sp>
          <p:nvSpPr>
            <p:cNvPr id="29" name="TextBox 28"/>
            <p:cNvSpPr txBox="1"/>
            <p:nvPr/>
          </p:nvSpPr>
          <p:spPr>
            <a:xfrm>
              <a:off x="7327900" y="1815839"/>
              <a:ext cx="685800" cy="430887"/>
            </a:xfrm>
            <a:prstGeom prst="rect">
              <a:avLst/>
            </a:prstGeom>
            <a:noFill/>
            <a:ln>
              <a:noFill/>
            </a:ln>
          </p:spPr>
          <p:txBody>
            <a:bodyPr wrap="square" rtlCol="0">
              <a:spAutoFit/>
            </a:bodyPr>
            <a:lstStyle/>
            <a:p>
              <a:r>
                <a:rPr lang="en-US" sz="1050" b="1" dirty="0">
                  <a:solidFill>
                    <a:schemeClr val="bg1"/>
                  </a:solidFill>
                  <a:latin typeface="Arial"/>
                </a:rPr>
                <a:t>Post Left</a:t>
              </a:r>
            </a:p>
          </p:txBody>
        </p:sp>
        <p:sp>
          <p:nvSpPr>
            <p:cNvPr id="23" name="TextBox 22"/>
            <p:cNvSpPr txBox="1"/>
            <p:nvPr/>
          </p:nvSpPr>
          <p:spPr>
            <a:xfrm>
              <a:off x="798284" y="1816948"/>
              <a:ext cx="595223" cy="507831"/>
            </a:xfrm>
            <a:prstGeom prst="rect">
              <a:avLst/>
            </a:prstGeom>
            <a:noFill/>
          </p:spPr>
          <p:txBody>
            <a:bodyPr wrap="square" rtlCol="0">
              <a:spAutoFit/>
            </a:bodyPr>
            <a:lstStyle>
              <a:defPPr>
                <a:defRPr lang="en-US"/>
              </a:defPPr>
              <a:lvl1pPr>
                <a:defRPr sz="1400">
                  <a:solidFill>
                    <a:srgbClr val="000000"/>
                  </a:solidFill>
                </a:defRPr>
              </a:lvl1pPr>
            </a:lstStyle>
            <a:p>
              <a:pPr algn="ctr"/>
              <a:r>
                <a:rPr lang="en-US" sz="900" b="1" dirty="0">
                  <a:solidFill>
                    <a:schemeClr val="bg1"/>
                  </a:solidFill>
                  <a:latin typeface="Arial"/>
                </a:rPr>
                <a:t>IVC Filter </a:t>
              </a:r>
              <a:r>
                <a:rPr lang="en-US" sz="900" b="1" dirty="0" smtClean="0">
                  <a:solidFill>
                    <a:schemeClr val="bg1"/>
                  </a:solidFill>
                  <a:latin typeface="Arial"/>
                </a:rPr>
                <a:t>Placed</a:t>
              </a:r>
              <a:endParaRPr lang="en-US" sz="900" b="1" dirty="0">
                <a:solidFill>
                  <a:schemeClr val="bg1"/>
                </a:solidFill>
                <a:latin typeface="Arial"/>
              </a:endParaRPr>
            </a:p>
          </p:txBody>
        </p:sp>
        <p:sp>
          <p:nvSpPr>
            <p:cNvPr id="17" name="TextBox 16"/>
            <p:cNvSpPr txBox="1"/>
            <p:nvPr/>
          </p:nvSpPr>
          <p:spPr>
            <a:xfrm>
              <a:off x="5453299" y="1815839"/>
              <a:ext cx="685800" cy="415498"/>
            </a:xfrm>
            <a:prstGeom prst="rect">
              <a:avLst/>
            </a:prstGeom>
            <a:noFill/>
            <a:ln>
              <a:noFill/>
            </a:ln>
          </p:spPr>
          <p:txBody>
            <a:bodyPr wrap="square" rtlCol="0">
              <a:spAutoFit/>
            </a:bodyPr>
            <a:lstStyle/>
            <a:p>
              <a:r>
                <a:rPr lang="en-US" sz="1050" b="1" dirty="0">
                  <a:solidFill>
                    <a:schemeClr val="bg1"/>
                  </a:solidFill>
                  <a:latin typeface="Arial"/>
                </a:rPr>
                <a:t>Post </a:t>
              </a:r>
              <a:r>
                <a:rPr lang="en-US" sz="1050" b="1" dirty="0" smtClean="0">
                  <a:solidFill>
                    <a:schemeClr val="bg1"/>
                  </a:solidFill>
                  <a:latin typeface="Arial"/>
                </a:rPr>
                <a:t/>
              </a:r>
              <a:br>
                <a:rPr lang="en-US" sz="1050" b="1" dirty="0" smtClean="0">
                  <a:solidFill>
                    <a:schemeClr val="bg1"/>
                  </a:solidFill>
                  <a:latin typeface="Arial"/>
                </a:rPr>
              </a:br>
              <a:r>
                <a:rPr lang="en-US" sz="1050" b="1" dirty="0" smtClean="0">
                  <a:solidFill>
                    <a:schemeClr val="bg1"/>
                  </a:solidFill>
                  <a:latin typeface="Arial"/>
                </a:rPr>
                <a:t>Left</a:t>
              </a:r>
              <a:endParaRPr lang="en-US" sz="1050" b="1" dirty="0">
                <a:solidFill>
                  <a:schemeClr val="bg1"/>
                </a:solidFill>
                <a:latin typeface="Arial"/>
              </a:endParaRPr>
            </a:p>
          </p:txBody>
        </p:sp>
      </p:grpSp>
      <p:sp>
        <p:nvSpPr>
          <p:cNvPr id="19" name="Content Placeholder 8"/>
          <p:cNvSpPr txBox="1">
            <a:spLocks/>
          </p:cNvSpPr>
          <p:nvPr/>
        </p:nvSpPr>
        <p:spPr>
          <a:xfrm>
            <a:off x="3009569" y="6573631"/>
            <a:ext cx="6015111" cy="284369"/>
          </a:xfrm>
          <a:prstGeom prst="rect">
            <a:avLst/>
          </a:prstGeom>
        </p:spPr>
        <p:txBody>
          <a:bodyPr vert="horz" lIns="0" tIns="0" rIns="0" bIns="0" rtlCol="0" anchor="t" anchorCtr="0">
            <a:noAutofit/>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9pPr>
          </a:lstStyle>
          <a:p>
            <a:r>
              <a:rPr lang="en-US" sz="900" i="1" dirty="0">
                <a:solidFill>
                  <a:srgbClr val="507FAA"/>
                </a:solidFill>
                <a:latin typeface="Arial"/>
              </a:rPr>
              <a:t>Results from case studies are not necessarily predictive of results in other cases. Results in other cases may vary</a:t>
            </a:r>
            <a:r>
              <a:rPr lang="en-US" sz="900" i="1" dirty="0" smtClean="0">
                <a:solidFill>
                  <a:srgbClr val="507FAA"/>
                </a:solidFill>
                <a:latin typeface="Arial"/>
              </a:rPr>
              <a:t>.</a:t>
            </a:r>
            <a:endParaRPr lang="en-US" sz="900" dirty="0">
              <a:solidFill>
                <a:srgbClr val="507FAA"/>
              </a:solidFill>
              <a:latin typeface="Arial" pitchFamily="34" charset="0"/>
              <a:cs typeface="Arial" pitchFamily="34" charset="0"/>
            </a:endParaRPr>
          </a:p>
        </p:txBody>
      </p:sp>
    </p:spTree>
    <p:extLst>
      <p:ext uri="{BB962C8B-B14F-4D97-AF65-F5344CB8AC3E}">
        <p14:creationId xmlns:p14="http://schemas.microsoft.com/office/powerpoint/2010/main" val="30760343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8"/>
          <p:cNvSpPr txBox="1">
            <a:spLocks/>
          </p:cNvSpPr>
          <p:nvPr/>
        </p:nvSpPr>
        <p:spPr>
          <a:xfrm>
            <a:off x="347472" y="1509703"/>
            <a:ext cx="8434578" cy="4651829"/>
          </a:xfrm>
          <a:prstGeom prst="rect">
            <a:avLst/>
          </a:prstGeom>
        </p:spPr>
        <p:txBody>
          <a:bodyPr vert="horz" lIns="0" tIns="0" rIns="0" bIns="0" rtlCol="0" anchor="t" anchorCtr="0">
            <a:noAutofit/>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9pPr>
          </a:lstStyle>
          <a:p>
            <a:r>
              <a:rPr lang="en-US" sz="800" i="1" dirty="0">
                <a:latin typeface="Arial"/>
              </a:rPr>
              <a:t>Results from case studies are not necessarily predictive of results in other cases. Results in other cases may vary.</a:t>
            </a:r>
          </a:p>
          <a:p>
            <a:endParaRPr lang="en-US" sz="800" i="1" dirty="0">
              <a:latin typeface="Arial"/>
            </a:endParaRPr>
          </a:p>
          <a:p>
            <a:r>
              <a:rPr lang="en-US" sz="800" i="1" dirty="0">
                <a:latin typeface="Arial"/>
              </a:rPr>
              <a:t>CAUTION: Federal law (USA) restricts this device to sale by or on the order of a physician. Rx only. Prior to use, please see the complete “Instructions for Use” for more information on Indications, Contraindications, Warnings, Precautions, Adverse Events, and Operator’s Instructions.	</a:t>
            </a:r>
          </a:p>
          <a:p>
            <a:r>
              <a:rPr lang="en-US" sz="800" b="1" dirty="0">
                <a:latin typeface="Arial"/>
              </a:rPr>
              <a:t> </a:t>
            </a:r>
            <a:endParaRPr lang="en-US" sz="800" dirty="0">
              <a:latin typeface="Arial"/>
            </a:endParaRPr>
          </a:p>
          <a:p>
            <a:r>
              <a:rPr lang="en-US" sz="800" b="1" dirty="0">
                <a:latin typeface="Arial"/>
              </a:rPr>
              <a:t>INDICATIONS AND USAGE</a:t>
            </a:r>
            <a:endParaRPr lang="en-US" sz="800" dirty="0">
              <a:latin typeface="Arial"/>
            </a:endParaRPr>
          </a:p>
          <a:p>
            <a:r>
              <a:rPr lang="en-US" sz="800" dirty="0">
                <a:latin typeface="Arial"/>
              </a:rPr>
              <a:t>The ZelanteDVT Thrombectomy Set is intended for use with the AngioJet Ultra Console to break apart and remove thrombus, including deep vein thrombus (DVT), from:</a:t>
            </a:r>
          </a:p>
          <a:p>
            <a:r>
              <a:rPr lang="en-US" sz="800" dirty="0">
                <a:latin typeface="Arial"/>
              </a:rPr>
              <a:t>• </a:t>
            </a:r>
            <a:r>
              <a:rPr lang="en-US" sz="800" dirty="0" err="1">
                <a:latin typeface="Arial"/>
              </a:rPr>
              <a:t>Iliofemoral</a:t>
            </a:r>
            <a:r>
              <a:rPr lang="en-US" sz="800" dirty="0">
                <a:latin typeface="Arial"/>
              </a:rPr>
              <a:t> and lower extremity veins ≥ 6.0 mm in diameter and</a:t>
            </a:r>
          </a:p>
          <a:p>
            <a:r>
              <a:rPr lang="en-US" sz="800" dirty="0">
                <a:latin typeface="Arial"/>
              </a:rPr>
              <a:t>• Upper extremity peripheral veins ≥ 6.0 mm in diameter.</a:t>
            </a:r>
          </a:p>
          <a:p>
            <a:r>
              <a:rPr lang="en-US" sz="800" dirty="0">
                <a:latin typeface="Arial"/>
              </a:rPr>
              <a:t>The ZelanteDVT Thrombectomy Set is also intended for use with the AngioJet Ultra Power Pulse</a:t>
            </a:r>
            <a:r>
              <a:rPr lang="en-US" sz="800" b="1" dirty="0">
                <a:latin typeface="Arial"/>
              </a:rPr>
              <a:t>® </a:t>
            </a:r>
            <a:r>
              <a:rPr lang="en-US" sz="800" dirty="0">
                <a:latin typeface="Arial"/>
              </a:rPr>
              <a:t>technique for the controlled and selective infusion of physician specified fluids, including thrombolytic agents, into the peripheral vascular system.</a:t>
            </a:r>
          </a:p>
          <a:p>
            <a:r>
              <a:rPr lang="en-US" sz="800" b="1" dirty="0">
                <a:latin typeface="Arial"/>
              </a:rPr>
              <a:t>CONTRAINDICATIONS</a:t>
            </a:r>
            <a:endParaRPr lang="en-US" sz="800" dirty="0">
              <a:latin typeface="Arial"/>
            </a:endParaRPr>
          </a:p>
          <a:p>
            <a:r>
              <a:rPr lang="en-US" sz="800" dirty="0">
                <a:latin typeface="Arial"/>
              </a:rPr>
              <a:t>Do not use the catheter in patients:</a:t>
            </a:r>
          </a:p>
          <a:p>
            <a:r>
              <a:rPr lang="en-US" sz="800" dirty="0">
                <a:latin typeface="Arial"/>
              </a:rPr>
              <a:t>• Who are contraindicated for endovascular procedures</a:t>
            </a:r>
          </a:p>
          <a:p>
            <a:r>
              <a:rPr lang="en-US" sz="800" dirty="0">
                <a:latin typeface="Arial"/>
              </a:rPr>
              <a:t>• Who cannot tolerate contrast media</a:t>
            </a:r>
          </a:p>
          <a:p>
            <a:r>
              <a:rPr lang="en-US" sz="800" dirty="0">
                <a:latin typeface="Arial"/>
              </a:rPr>
              <a:t>• In whom the lesion cannot be accessed with the </a:t>
            </a:r>
            <a:r>
              <a:rPr lang="en-US" sz="800" dirty="0" err="1">
                <a:latin typeface="Arial"/>
              </a:rPr>
              <a:t>guidewire</a:t>
            </a:r>
            <a:endParaRPr lang="en-US" sz="800" dirty="0">
              <a:latin typeface="Arial"/>
            </a:endParaRPr>
          </a:p>
          <a:p>
            <a:r>
              <a:rPr lang="en-US" sz="800" b="1" dirty="0">
                <a:latin typeface="Arial"/>
              </a:rPr>
              <a:t>WARNINGS and PRECAUTIONS</a:t>
            </a:r>
            <a:endParaRPr lang="en-US" sz="800" dirty="0">
              <a:latin typeface="Arial"/>
            </a:endParaRPr>
          </a:p>
          <a:p>
            <a:r>
              <a:rPr lang="en-US" sz="800" dirty="0">
                <a:latin typeface="Arial"/>
              </a:rPr>
              <a:t>The ZelanteDVT Thrombectomy Set has not been evaluated for treatment of pulmonary embolism. There are reports of serious adverse events, including death, associated with cases where other thrombectomy catheters were used during treatment of pulmonary embolism.</a:t>
            </a:r>
          </a:p>
          <a:p>
            <a:r>
              <a:rPr lang="en-US" sz="800" dirty="0">
                <a:latin typeface="Arial"/>
              </a:rPr>
              <a:t>• The ZelanteDVT Thrombectomy Set has not been evaluated for use in the carotid or cerebral vasculature. </a:t>
            </a:r>
          </a:p>
          <a:p>
            <a:r>
              <a:rPr lang="en-US" sz="800" dirty="0">
                <a:latin typeface="Arial"/>
              </a:rPr>
              <a:t>• The ZelanteDVT Thrombectomy Set has not been evaluated for use in the coronary vasculature. </a:t>
            </a:r>
          </a:p>
          <a:p>
            <a:r>
              <a:rPr lang="en-US" sz="800" dirty="0">
                <a:latin typeface="Arial"/>
              </a:rPr>
              <a:t>• Operation of the catheter may cause embolization of some thrombus and/or thrombotic particulate debris. Debris embolization may cause distal vessel occlusion, which may further result in </a:t>
            </a:r>
            <a:r>
              <a:rPr lang="en-US" sz="800" dirty="0" err="1">
                <a:latin typeface="Arial"/>
              </a:rPr>
              <a:t>hypoperfusion</a:t>
            </a:r>
            <a:r>
              <a:rPr lang="en-US" sz="800" dirty="0">
                <a:latin typeface="Arial"/>
              </a:rPr>
              <a:t> or tissue necrosis.</a:t>
            </a:r>
          </a:p>
          <a:p>
            <a:r>
              <a:rPr lang="en-US" sz="800" dirty="0">
                <a:latin typeface="Arial"/>
              </a:rPr>
              <a:t>• Cardiac arrhythmias during catheter operation have been reported in a small number of patients. Cardiac rhythm should be monitored during catheter use and appropriate management, such as temporary pacing, be employed, if needed.</a:t>
            </a:r>
          </a:p>
          <a:p>
            <a:r>
              <a:rPr lang="en-US" sz="800" dirty="0">
                <a:latin typeface="Arial"/>
              </a:rPr>
              <a:t>• Use of the catheter may cause a vessel dissection or perforation. </a:t>
            </a:r>
          </a:p>
          <a:p>
            <a:r>
              <a:rPr lang="en-US" sz="800" dirty="0">
                <a:latin typeface="Arial"/>
              </a:rPr>
              <a:t>• Do not use the AngioJet Ultra System in patients who have a non-healed injury due to recent mechanical intervention, in the vessel to be treated, to avoid further injury, dissection, or hemorrhage.</a:t>
            </a:r>
          </a:p>
          <a:p>
            <a:r>
              <a:rPr lang="en-US" sz="800" dirty="0">
                <a:latin typeface="Arial"/>
              </a:rPr>
              <a:t>• Do not use the ZelanteDVT Thrombectomy Set in vessels smaller than minimum vessel diameter as listed in Table 1 of the IFU; such use may increase risk of vessel injury</a:t>
            </a:r>
            <a:r>
              <a:rPr lang="en-US" sz="800" dirty="0" smtClean="0">
                <a:latin typeface="Arial"/>
              </a:rPr>
              <a:t>.</a:t>
            </a:r>
          </a:p>
          <a:p>
            <a:endParaRPr lang="en-US" sz="800" dirty="0">
              <a:latin typeface="Arial"/>
            </a:endParaRPr>
          </a:p>
          <a:p>
            <a:endParaRPr lang="en-US" sz="800" dirty="0" smtClean="0">
              <a:latin typeface="Arial"/>
            </a:endParaRPr>
          </a:p>
          <a:p>
            <a:r>
              <a:rPr lang="en-US" sz="800" dirty="0" err="1" smtClean="0">
                <a:latin typeface="Arial"/>
              </a:rPr>
              <a:t>AngioJet</a:t>
            </a:r>
            <a:r>
              <a:rPr lang="en-US" sz="800" dirty="0" smtClean="0">
                <a:latin typeface="Arial"/>
              </a:rPr>
              <a:t>, </a:t>
            </a:r>
            <a:r>
              <a:rPr lang="en-US" sz="800" dirty="0" err="1" smtClean="0">
                <a:latin typeface="Arial"/>
              </a:rPr>
              <a:t>ZelanteDVT</a:t>
            </a:r>
            <a:r>
              <a:rPr lang="en-US" sz="800" dirty="0" smtClean="0">
                <a:latin typeface="Arial"/>
              </a:rPr>
              <a:t> and </a:t>
            </a:r>
            <a:r>
              <a:rPr lang="en-US" sz="800" dirty="0" err="1" smtClean="0">
                <a:latin typeface="Arial"/>
              </a:rPr>
              <a:t>PowerPulse</a:t>
            </a:r>
            <a:r>
              <a:rPr lang="en-US" sz="800" dirty="0" smtClean="0">
                <a:latin typeface="Arial"/>
              </a:rPr>
              <a:t> are registered </a:t>
            </a:r>
            <a:r>
              <a:rPr lang="en-US" sz="800" dirty="0">
                <a:latin typeface="Arial"/>
              </a:rPr>
              <a:t>or unregistered </a:t>
            </a:r>
            <a:r>
              <a:rPr lang="en-US" sz="800" dirty="0" smtClean="0">
                <a:latin typeface="Arial"/>
              </a:rPr>
              <a:t>trademarks </a:t>
            </a:r>
            <a:r>
              <a:rPr lang="en-US" sz="800" dirty="0">
                <a:latin typeface="Arial"/>
              </a:rPr>
              <a:t>of Boston Scientific Corporation or its affiliates. All other trademarks are property of their respective owners.</a:t>
            </a:r>
          </a:p>
          <a:p>
            <a:endParaRPr lang="en-US" sz="800" dirty="0">
              <a:latin typeface="Arial"/>
            </a:endParaRPr>
          </a:p>
          <a:p>
            <a:endParaRPr lang="en-US" sz="700" i="1" dirty="0">
              <a:latin typeface="Arial" pitchFamily="34" charset="0"/>
              <a:cs typeface="Arial" pitchFamily="34" charset="0"/>
            </a:endParaRPr>
          </a:p>
        </p:txBody>
      </p:sp>
      <p:sp>
        <p:nvSpPr>
          <p:cNvPr id="2" name="TextBox 1"/>
          <p:cNvSpPr txBox="1"/>
          <p:nvPr/>
        </p:nvSpPr>
        <p:spPr>
          <a:xfrm>
            <a:off x="299091" y="975702"/>
            <a:ext cx="7913576" cy="338554"/>
          </a:xfrm>
          <a:prstGeom prst="rect">
            <a:avLst/>
          </a:prstGeom>
          <a:noFill/>
        </p:spPr>
        <p:txBody>
          <a:bodyPr wrap="square" rtlCol="0">
            <a:spAutoFit/>
          </a:bodyPr>
          <a:lstStyle/>
          <a:p>
            <a:r>
              <a:rPr lang="en-US" sz="1600" b="1" dirty="0" smtClean="0">
                <a:solidFill>
                  <a:srgbClr val="0D3058"/>
                </a:solidFill>
                <a:latin typeface="Arial"/>
              </a:rPr>
              <a:t>ZelanteDVT™ </a:t>
            </a:r>
            <a:r>
              <a:rPr lang="en-US" sz="1600" b="1" dirty="0" err="1" smtClean="0">
                <a:solidFill>
                  <a:srgbClr val="0D3058"/>
                </a:solidFill>
                <a:latin typeface="Arial"/>
              </a:rPr>
              <a:t>Thrombectomy</a:t>
            </a:r>
            <a:r>
              <a:rPr lang="en-US" sz="1600" b="1" dirty="0" smtClean="0">
                <a:solidFill>
                  <a:srgbClr val="0D3058"/>
                </a:solidFill>
                <a:latin typeface="Arial"/>
              </a:rPr>
              <a:t> Set — Abbreviated Statement </a:t>
            </a:r>
            <a:endParaRPr lang="en-US" sz="1600" b="1" dirty="0">
              <a:solidFill>
                <a:srgbClr val="0D3058"/>
              </a:solidFill>
              <a:latin typeface="Arial"/>
            </a:endParaRPr>
          </a:p>
        </p:txBody>
      </p:sp>
    </p:spTree>
    <p:extLst>
      <p:ext uri="{BB962C8B-B14F-4D97-AF65-F5344CB8AC3E}">
        <p14:creationId xmlns:p14="http://schemas.microsoft.com/office/powerpoint/2010/main" val="37653946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877619"/>
            <a:ext cx="9144000" cy="10886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a:endParaRPr>
          </a:p>
        </p:txBody>
      </p:sp>
      <p:sp>
        <p:nvSpPr>
          <p:cNvPr id="3" name="Content Placeholder 2"/>
          <p:cNvSpPr>
            <a:spLocks noGrp="1"/>
          </p:cNvSpPr>
          <p:nvPr>
            <p:ph idx="4294967295"/>
          </p:nvPr>
        </p:nvSpPr>
        <p:spPr>
          <a:xfrm>
            <a:off x="0" y="3073201"/>
            <a:ext cx="9144000" cy="736800"/>
          </a:xfrm>
        </p:spPr>
        <p:txBody>
          <a:bodyPr>
            <a:normAutofit/>
          </a:bodyPr>
          <a:lstStyle/>
          <a:p>
            <a:pPr marL="109728" indent="0" algn="ctr">
              <a:buNone/>
            </a:pPr>
            <a:r>
              <a:rPr lang="en-US" b="1" dirty="0" smtClean="0">
                <a:solidFill>
                  <a:srgbClr val="0E3564"/>
                </a:solidFill>
              </a:rPr>
              <a:t>Thank you</a:t>
            </a:r>
            <a:endParaRPr lang="en-US" sz="4800" b="1" dirty="0">
              <a:solidFill>
                <a:srgbClr val="0E3564"/>
              </a:solidFill>
            </a:endParaRPr>
          </a:p>
        </p:txBody>
      </p:sp>
      <p:sp>
        <p:nvSpPr>
          <p:cNvPr id="4" name="Rectangle 2"/>
          <p:cNvSpPr txBox="1">
            <a:spLocks noChangeArrowheads="1"/>
          </p:cNvSpPr>
          <p:nvPr/>
        </p:nvSpPr>
        <p:spPr>
          <a:xfrm>
            <a:off x="328131" y="817182"/>
            <a:ext cx="8322483" cy="408101"/>
          </a:xfrm>
          <a:prstGeom prst="rect">
            <a:avLst/>
          </a:prstGeom>
          <a:noFill/>
          <a:ln/>
        </p:spPr>
        <p:txBody>
          <a:bodyPr vert="horz" anchor="ctr">
            <a:noAutofit/>
          </a:bodyPr>
          <a:lstStyle>
            <a:lvl1pPr algn="l" rtl="0" eaLnBrk="1" latinLnBrk="0" hangingPunct="1">
              <a:spcBef>
                <a:spcPct val="0"/>
              </a:spcBef>
              <a:buNone/>
              <a:defRPr kumimoji="0" sz="3200" b="1" kern="1200">
                <a:solidFill>
                  <a:srgbClr val="0D3058"/>
                </a:solidFill>
                <a:latin typeface="Arial"/>
                <a:ea typeface="+mj-ea"/>
                <a:cs typeface="+mj-cs"/>
              </a:defRPr>
            </a:lvl1pPr>
          </a:lstStyle>
          <a:p>
            <a:pPr>
              <a:spcBef>
                <a:spcPct val="50000"/>
              </a:spcBef>
            </a:pPr>
            <a:r>
              <a:rPr lang="en-US" sz="2800" dirty="0" smtClean="0"/>
              <a:t>Questions</a:t>
            </a:r>
            <a:endParaRPr lang="en-US" altLang="en-US" sz="2800" dirty="0">
              <a:solidFill>
                <a:srgbClr val="0E3667"/>
              </a:solidFill>
            </a:endParaRPr>
          </a:p>
        </p:txBody>
      </p:sp>
      <p:sp>
        <p:nvSpPr>
          <p:cNvPr id="6" name="Slide Number Placeholder 2"/>
          <p:cNvSpPr txBox="1">
            <a:spLocks/>
          </p:cNvSpPr>
          <p:nvPr/>
        </p:nvSpPr>
        <p:spPr>
          <a:xfrm>
            <a:off x="6870699" y="644156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507FA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897C7-E802-2943-8C37-6B6357733550}" type="slidenum">
              <a:rPr lang="en-US" smtClean="0">
                <a:latin typeface="Arial"/>
              </a:rPr>
              <a:pPr/>
              <a:t>28</a:t>
            </a:fld>
            <a:endParaRPr lang="en-US" dirty="0">
              <a:latin typeface="Arial"/>
            </a:endParaRPr>
          </a:p>
        </p:txBody>
      </p:sp>
    </p:spTree>
    <p:extLst>
      <p:ext uri="{BB962C8B-B14F-4D97-AF65-F5344CB8AC3E}">
        <p14:creationId xmlns:p14="http://schemas.microsoft.com/office/powerpoint/2010/main" val="19809397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6"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 t="32333" b="20732"/>
          <a:stretch/>
        </p:blipFill>
        <p:spPr bwMode="auto">
          <a:xfrm>
            <a:off x="0" y="2512216"/>
            <a:ext cx="9144000" cy="28611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idx="1"/>
          </p:nvPr>
        </p:nvSpPr>
        <p:spPr>
          <a:xfrm>
            <a:off x="0" y="1536860"/>
            <a:ext cx="9144000" cy="640393"/>
          </a:xfrm>
        </p:spPr>
        <p:txBody>
          <a:bodyPr>
            <a:normAutofit/>
          </a:bodyPr>
          <a:lstStyle/>
          <a:p>
            <a:pPr marL="109728" indent="0" algn="ctr">
              <a:buNone/>
              <a:defRPr/>
            </a:pPr>
            <a:r>
              <a:rPr lang="en-US" sz="2400" dirty="0" smtClean="0">
                <a:solidFill>
                  <a:srgbClr val="0D3058"/>
                </a:solidFill>
              </a:rPr>
              <a:t>Thrombus formation in the deep veins of legs or thighs</a:t>
            </a:r>
          </a:p>
        </p:txBody>
      </p:sp>
      <p:sp>
        <p:nvSpPr>
          <p:cNvPr id="51204" name="Rectangle 5"/>
          <p:cNvSpPr>
            <a:spLocks noChangeArrowheads="1"/>
          </p:cNvSpPr>
          <p:nvPr/>
        </p:nvSpPr>
        <p:spPr bwMode="auto">
          <a:xfrm>
            <a:off x="0" y="5624248"/>
            <a:ext cx="91440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20000"/>
              </a:spcBef>
            </a:pPr>
            <a:r>
              <a:rPr lang="en-US" altLang="en-US" dirty="0">
                <a:solidFill>
                  <a:srgbClr val="0D3058"/>
                </a:solidFill>
              </a:rPr>
              <a:t>DVT and PE affect </a:t>
            </a:r>
            <a:r>
              <a:rPr lang="en-US" altLang="en-US" dirty="0" smtClean="0">
                <a:solidFill>
                  <a:srgbClr val="0D3058"/>
                </a:solidFill>
              </a:rPr>
              <a:t>900,000 </a:t>
            </a:r>
            <a:r>
              <a:rPr lang="en-US" altLang="en-US" dirty="0">
                <a:solidFill>
                  <a:srgbClr val="0D3058"/>
                </a:solidFill>
              </a:rPr>
              <a:t>people in the U.S. every year</a:t>
            </a:r>
          </a:p>
        </p:txBody>
      </p:sp>
      <p:sp>
        <p:nvSpPr>
          <p:cNvPr id="7" name="Text Box 5"/>
          <p:cNvSpPr txBox="1">
            <a:spLocks noChangeArrowheads="1"/>
          </p:cNvSpPr>
          <p:nvPr/>
        </p:nvSpPr>
        <p:spPr bwMode="auto">
          <a:xfrm>
            <a:off x="0" y="6173033"/>
            <a:ext cx="9144000" cy="246062"/>
          </a:xfrm>
          <a:prstGeom prst="rect">
            <a:avLst/>
          </a:prstGeom>
          <a:noFill/>
          <a:ln>
            <a:noFill/>
          </a:ln>
          <a:effectLst/>
          <a:extLst/>
        </p:spPr>
        <p:txBody>
          <a:bodyPr anchor="b">
            <a:spAutoFit/>
          </a:bodyPr>
          <a:lstStyle>
            <a:lvl1pPr algn="ctr" eaLnBrk="0" hangingPunct="0">
              <a:defRPr sz="2400">
                <a:solidFill>
                  <a:schemeClr val="tx1"/>
                </a:solidFill>
                <a:latin typeface="Arial" charset="0"/>
                <a:ea typeface="ＭＳ Ｐゴシック" pitchFamily="90" charset="-128"/>
              </a:defRPr>
            </a:lvl1pPr>
            <a:lvl2pPr marL="742950" indent="-285750" algn="ctr" eaLnBrk="0" hangingPunct="0">
              <a:defRPr sz="2400">
                <a:solidFill>
                  <a:schemeClr val="tx1"/>
                </a:solidFill>
                <a:latin typeface="Arial" charset="0"/>
                <a:ea typeface="ＭＳ Ｐゴシック" pitchFamily="90" charset="-128"/>
              </a:defRPr>
            </a:lvl2pPr>
            <a:lvl3pPr marL="1143000" indent="-228600" algn="ctr" eaLnBrk="0" hangingPunct="0">
              <a:defRPr sz="2400">
                <a:solidFill>
                  <a:schemeClr val="tx1"/>
                </a:solidFill>
                <a:latin typeface="Arial" charset="0"/>
                <a:ea typeface="ＭＳ Ｐゴシック" pitchFamily="90" charset="-128"/>
              </a:defRPr>
            </a:lvl3pPr>
            <a:lvl4pPr marL="1600200" indent="-228600" algn="ctr" eaLnBrk="0" hangingPunct="0">
              <a:defRPr sz="2400">
                <a:solidFill>
                  <a:schemeClr val="tx1"/>
                </a:solidFill>
                <a:latin typeface="Arial" charset="0"/>
                <a:ea typeface="ＭＳ Ｐゴシック" pitchFamily="90" charset="-128"/>
              </a:defRPr>
            </a:lvl4pPr>
            <a:lvl5pPr marL="2057400" indent="-228600" algn="ctr" eaLnBrk="0" hangingPunct="0">
              <a:defRPr sz="2400">
                <a:solidFill>
                  <a:schemeClr val="tx1"/>
                </a:solidFill>
                <a:latin typeface="Arial" charset="0"/>
                <a:ea typeface="ＭＳ Ｐゴシック" pitchFamily="90"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90"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90"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90"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90" charset="-128"/>
              </a:defRPr>
            </a:lvl9pPr>
          </a:lstStyle>
          <a:p>
            <a:pPr algn="r">
              <a:defRPr/>
            </a:pPr>
            <a:r>
              <a:rPr lang="en-US" sz="1000" dirty="0">
                <a:solidFill>
                  <a:srgbClr val="507FAA"/>
                </a:solidFill>
                <a:cs typeface="Arial" charset="0"/>
              </a:rPr>
              <a:t>Source:  </a:t>
            </a:r>
            <a:r>
              <a:rPr lang="en-US" sz="1000" dirty="0" smtClean="0">
                <a:solidFill>
                  <a:srgbClr val="507FAA"/>
                </a:solidFill>
                <a:cs typeface="Arial" charset="0"/>
              </a:rPr>
              <a:t>sirweb.org</a:t>
            </a:r>
            <a:endParaRPr lang="en-US" sz="1000" dirty="0">
              <a:solidFill>
                <a:srgbClr val="507FAA"/>
              </a:solidFill>
              <a:cs typeface="Arial" charset="0"/>
            </a:endParaRPr>
          </a:p>
        </p:txBody>
      </p:sp>
      <p:sp>
        <p:nvSpPr>
          <p:cNvPr id="2" name="TextBox 1"/>
          <p:cNvSpPr txBox="1"/>
          <p:nvPr/>
        </p:nvSpPr>
        <p:spPr>
          <a:xfrm>
            <a:off x="5106572" y="2504779"/>
            <a:ext cx="4037428" cy="2862322"/>
          </a:xfrm>
          <a:prstGeom prst="rect">
            <a:avLst/>
          </a:prstGeom>
          <a:solidFill>
            <a:srgbClr val="0E3667">
              <a:alpha val="80000"/>
            </a:srgbClr>
          </a:solidFill>
        </p:spPr>
        <p:txBody>
          <a:bodyPr wrap="square" rtlCol="0">
            <a:spAutoFit/>
          </a:bodyPr>
          <a:lstStyle/>
          <a:p>
            <a:endParaRPr lang="en-US" dirty="0" smtClean="0">
              <a:latin typeface="Arial"/>
            </a:endParaRPr>
          </a:p>
          <a:p>
            <a:endParaRPr lang="en-US" dirty="0" smtClean="0">
              <a:latin typeface="Arial"/>
            </a:endParaRPr>
          </a:p>
          <a:p>
            <a:pPr algn="ctr"/>
            <a:r>
              <a:rPr lang="en-US" b="1" dirty="0" smtClean="0">
                <a:solidFill>
                  <a:schemeClr val="bg1"/>
                </a:solidFill>
                <a:latin typeface="Arial Black" panose="020B0A04020102020204" pitchFamily="34" charset="0"/>
              </a:rPr>
              <a:t>UP TO 1/3 OF DVT </a:t>
            </a:r>
            <a:br>
              <a:rPr lang="en-US" b="1" dirty="0" smtClean="0">
                <a:solidFill>
                  <a:schemeClr val="bg1"/>
                </a:solidFill>
                <a:latin typeface="Arial Black" panose="020B0A04020102020204" pitchFamily="34" charset="0"/>
              </a:rPr>
            </a:br>
            <a:r>
              <a:rPr lang="en-US" b="1" dirty="0" smtClean="0">
                <a:solidFill>
                  <a:schemeClr val="bg1"/>
                </a:solidFill>
                <a:latin typeface="Arial Black" panose="020B0A04020102020204" pitchFamily="34" charset="0"/>
              </a:rPr>
              <a:t>PATIENTS DEVELOP A PULMONARY EMBOLISM (PE)</a:t>
            </a:r>
          </a:p>
          <a:p>
            <a:pPr algn="ctr"/>
            <a:endParaRPr lang="en-US" b="1" dirty="0" smtClean="0">
              <a:solidFill>
                <a:schemeClr val="bg1"/>
              </a:solidFill>
              <a:latin typeface="Arial Black" panose="020B0A04020102020204" pitchFamily="34" charset="0"/>
            </a:endParaRPr>
          </a:p>
          <a:p>
            <a:pPr algn="ctr"/>
            <a:r>
              <a:rPr lang="en-US" b="1" dirty="0" smtClean="0">
                <a:solidFill>
                  <a:schemeClr val="bg1"/>
                </a:solidFill>
                <a:latin typeface="Arial Black" panose="020B0A04020102020204" pitchFamily="34" charset="0"/>
              </a:rPr>
              <a:t>50%+ CAN DEVELOP POST THROMBOTIC SYNDROME</a:t>
            </a:r>
          </a:p>
          <a:p>
            <a:pPr algn="ctr"/>
            <a:endParaRPr lang="en-US" b="1" dirty="0" smtClean="0">
              <a:solidFill>
                <a:schemeClr val="bg1"/>
              </a:solidFill>
              <a:latin typeface="Arial Black" panose="020B0A04020102020204" pitchFamily="34" charset="0"/>
            </a:endParaRPr>
          </a:p>
          <a:p>
            <a:pPr algn="ctr"/>
            <a:endParaRPr lang="en-US" b="1" dirty="0">
              <a:latin typeface="Arial Black" panose="020B0A04020102020204" pitchFamily="34" charset="0"/>
            </a:endParaRPr>
          </a:p>
        </p:txBody>
      </p:sp>
      <p:sp>
        <p:nvSpPr>
          <p:cNvPr id="8" name="Title 2"/>
          <p:cNvSpPr txBox="1">
            <a:spLocks/>
          </p:cNvSpPr>
          <p:nvPr/>
        </p:nvSpPr>
        <p:spPr>
          <a:xfrm>
            <a:off x="248963" y="621902"/>
            <a:ext cx="8229600" cy="805246"/>
          </a:xfrm>
          <a:prstGeom prst="rect">
            <a:avLst/>
          </a:prstGeom>
        </p:spPr>
        <p:txBody>
          <a:bodyPr vert="horz" anchor="ctr">
            <a:normAutofit/>
          </a:bodyPr>
          <a:lstStyle>
            <a:lvl1pPr algn="l" rtl="0" eaLnBrk="1" latinLnBrk="0" hangingPunct="1">
              <a:spcBef>
                <a:spcPct val="0"/>
              </a:spcBef>
              <a:buNone/>
              <a:defRPr kumimoji="0" sz="3200" b="1" kern="1200">
                <a:solidFill>
                  <a:srgbClr val="0D3058"/>
                </a:solidFill>
                <a:latin typeface="Arial"/>
                <a:ea typeface="+mj-ea"/>
                <a:cs typeface="+mj-cs"/>
              </a:defRPr>
            </a:lvl1pPr>
          </a:lstStyle>
          <a:p>
            <a:r>
              <a:rPr lang="en-US" sz="2800" dirty="0" smtClean="0"/>
              <a:t>Venous Thrombosis</a:t>
            </a:r>
            <a:endParaRPr lang="en-US" sz="2800" dirty="0"/>
          </a:p>
        </p:txBody>
      </p:sp>
    </p:spTree>
    <p:extLst>
      <p:ext uri="{BB962C8B-B14F-4D97-AF65-F5344CB8AC3E}">
        <p14:creationId xmlns:p14="http://schemas.microsoft.com/office/powerpoint/2010/main" val="4247618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844800"/>
            <a:ext cx="9144000" cy="35757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36866" name="Rectangle 2"/>
          <p:cNvSpPr>
            <a:spLocks noGrp="1" noChangeArrowheads="1"/>
          </p:cNvSpPr>
          <p:nvPr>
            <p:ph type="title"/>
          </p:nvPr>
        </p:nvSpPr>
        <p:spPr>
          <a:xfrm>
            <a:off x="343432" y="817182"/>
            <a:ext cx="8322483" cy="408101"/>
          </a:xfrm>
          <a:noFill/>
          <a:ln/>
        </p:spPr>
        <p:txBody>
          <a:bodyPr>
            <a:noAutofit/>
          </a:bodyPr>
          <a:lstStyle/>
          <a:p>
            <a:r>
              <a:rPr lang="en-US" altLang="en-US" sz="2800" dirty="0">
                <a:cs typeface="Arial"/>
              </a:rPr>
              <a:t>What Is Deep Vein Thrombosis (DVT)?</a:t>
            </a:r>
            <a:r>
              <a:rPr lang="en-US" altLang="en-US" sz="2800" dirty="0"/>
              <a:t> </a:t>
            </a:r>
          </a:p>
        </p:txBody>
      </p:sp>
      <p:sp>
        <p:nvSpPr>
          <p:cNvPr id="36867" name="Rectangle 3"/>
          <p:cNvSpPr>
            <a:spLocks noGrp="1" noChangeArrowheads="1"/>
          </p:cNvSpPr>
          <p:nvPr>
            <p:ph type="body" idx="4294967295"/>
          </p:nvPr>
        </p:nvSpPr>
        <p:spPr>
          <a:xfrm>
            <a:off x="269579" y="1441332"/>
            <a:ext cx="1775121" cy="1263768"/>
          </a:xfrm>
          <a:noFill/>
          <a:ln/>
        </p:spPr>
        <p:txBody>
          <a:bodyPr/>
          <a:lstStyle/>
          <a:p>
            <a:pPr marL="109537" indent="0" algn="ctr">
              <a:buClr>
                <a:schemeClr val="accent6"/>
              </a:buClr>
              <a:buNone/>
            </a:pPr>
            <a:r>
              <a:rPr lang="en-US" altLang="en-US" sz="1600" b="1" dirty="0" smtClean="0">
                <a:solidFill>
                  <a:srgbClr val="0D3058"/>
                </a:solidFill>
              </a:rPr>
              <a:t>DVT</a:t>
            </a:r>
            <a:r>
              <a:rPr lang="en-US" altLang="en-US" sz="1600" dirty="0" smtClean="0">
                <a:solidFill>
                  <a:srgbClr val="0D3058"/>
                </a:solidFill>
              </a:rPr>
              <a:t> </a:t>
            </a:r>
            <a:r>
              <a:rPr lang="en-US" altLang="en-US" sz="1600" dirty="0">
                <a:solidFill>
                  <a:srgbClr val="0D3058"/>
                </a:solidFill>
              </a:rPr>
              <a:t>is a blood clot that forms </a:t>
            </a:r>
            <a:r>
              <a:rPr lang="en-US" altLang="en-US" sz="1600" dirty="0" smtClean="0">
                <a:solidFill>
                  <a:srgbClr val="0D3058"/>
                </a:solidFill>
              </a:rPr>
              <a:t>in </a:t>
            </a:r>
            <a:r>
              <a:rPr lang="en-US" altLang="en-US" sz="1600" dirty="0">
                <a:solidFill>
                  <a:srgbClr val="0D3058"/>
                </a:solidFill>
              </a:rPr>
              <a:t>a vein deep </a:t>
            </a:r>
            <a:r>
              <a:rPr lang="en-US" altLang="en-US" sz="1600" dirty="0" smtClean="0">
                <a:solidFill>
                  <a:srgbClr val="0D3058"/>
                </a:solidFill>
              </a:rPr>
              <a:t/>
            </a:r>
            <a:br>
              <a:rPr lang="en-US" altLang="en-US" sz="1600" dirty="0" smtClean="0">
                <a:solidFill>
                  <a:srgbClr val="0D3058"/>
                </a:solidFill>
              </a:rPr>
            </a:br>
            <a:r>
              <a:rPr lang="en-US" altLang="en-US" sz="1600" dirty="0" smtClean="0">
                <a:solidFill>
                  <a:srgbClr val="0D3058"/>
                </a:solidFill>
              </a:rPr>
              <a:t>in </a:t>
            </a:r>
            <a:r>
              <a:rPr lang="en-US" altLang="en-US" sz="1600" dirty="0">
                <a:solidFill>
                  <a:srgbClr val="0D3058"/>
                </a:solidFill>
              </a:rPr>
              <a:t>the </a:t>
            </a:r>
            <a:r>
              <a:rPr lang="en-US" altLang="en-US" sz="1600" dirty="0" smtClean="0">
                <a:solidFill>
                  <a:srgbClr val="0D3058"/>
                </a:solidFill>
              </a:rPr>
              <a:t>body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1758" y="2895600"/>
            <a:ext cx="6510642" cy="3425709"/>
          </a:xfrm>
          <a:prstGeom prst="roundRect">
            <a:avLst>
              <a:gd name="adj" fmla="val 0"/>
            </a:avLst>
          </a:prstGeom>
        </p:spPr>
      </p:pic>
      <p:sp>
        <p:nvSpPr>
          <p:cNvPr id="8" name="Rectangle 3"/>
          <p:cNvSpPr txBox="1">
            <a:spLocks noChangeArrowheads="1"/>
          </p:cNvSpPr>
          <p:nvPr/>
        </p:nvSpPr>
        <p:spPr>
          <a:xfrm>
            <a:off x="2671192" y="1441332"/>
            <a:ext cx="2346621" cy="1263768"/>
          </a:xfrm>
          <a:prstGeom prst="rect">
            <a:avLst/>
          </a:prstGeom>
          <a:noFill/>
          <a:ln/>
        </p:spPr>
        <p:txBody>
          <a:bodyPr vert="horz">
            <a:normAutofit/>
          </a:bodyPr>
          <a:lstStyle>
            <a:lvl1pPr marL="365760" indent="-256032" algn="l" rtl="0" eaLnBrk="1" latinLnBrk="0" hangingPunct="1">
              <a:spcBef>
                <a:spcPts val="300"/>
              </a:spcBef>
              <a:buClr>
                <a:schemeClr val="tx1"/>
              </a:buClr>
              <a:buFont typeface="Georgia"/>
              <a:buChar char="•"/>
              <a:defRPr kumimoji="0" sz="2800" kern="1200">
                <a:solidFill>
                  <a:schemeClr val="tx1"/>
                </a:solidFill>
                <a:latin typeface="Arial"/>
                <a:ea typeface="+mn-ea"/>
                <a:cs typeface="+mn-cs"/>
              </a:defRPr>
            </a:lvl1pPr>
            <a:lvl2pPr marL="658368" indent="-246888" algn="l" rtl="0" eaLnBrk="1" latinLnBrk="0" hangingPunct="1">
              <a:spcBef>
                <a:spcPts val="300"/>
              </a:spcBef>
              <a:buClr>
                <a:schemeClr val="tx1"/>
              </a:buClr>
              <a:buFont typeface="Georgia"/>
              <a:buChar char="▫"/>
              <a:defRPr kumimoji="0" sz="2600" kern="1200">
                <a:solidFill>
                  <a:schemeClr val="tx1"/>
                </a:solidFill>
                <a:latin typeface="Arial"/>
                <a:ea typeface="+mn-ea"/>
                <a:cs typeface="+mn-cs"/>
              </a:defRPr>
            </a:lvl2pPr>
            <a:lvl3pPr marL="923544" indent="-219456" algn="l" rtl="0" eaLnBrk="1" latinLnBrk="0" hangingPunct="1">
              <a:spcBef>
                <a:spcPts val="300"/>
              </a:spcBef>
              <a:buClr>
                <a:schemeClr val="tx1"/>
              </a:buClr>
              <a:buFont typeface="Wingdings 2"/>
              <a:buChar char=""/>
              <a:defRPr kumimoji="0" sz="2400" kern="1200">
                <a:solidFill>
                  <a:schemeClr val="tx1"/>
                </a:solidFill>
                <a:latin typeface="Arial"/>
                <a:ea typeface="+mn-ea"/>
                <a:cs typeface="+mn-cs"/>
              </a:defRPr>
            </a:lvl3pPr>
            <a:lvl4pPr marL="1179576" indent="-201168" algn="l" rtl="0" eaLnBrk="1" latinLnBrk="0" hangingPunct="1">
              <a:spcBef>
                <a:spcPts val="300"/>
              </a:spcBef>
              <a:buClr>
                <a:schemeClr val="tx1"/>
              </a:buClr>
              <a:buFont typeface="Wingdings 2"/>
              <a:buChar char=""/>
              <a:defRPr kumimoji="0" sz="2200" kern="1200">
                <a:solidFill>
                  <a:schemeClr val="tx1"/>
                </a:solidFill>
                <a:latin typeface="Arial"/>
                <a:ea typeface="+mn-ea"/>
                <a:cs typeface="+mn-cs"/>
              </a:defRPr>
            </a:lvl4pPr>
            <a:lvl5pPr marL="1389888" indent="-182880" algn="l" rtl="0" eaLnBrk="1" latinLnBrk="0" hangingPunct="1">
              <a:spcBef>
                <a:spcPts val="300"/>
              </a:spcBef>
              <a:buClr>
                <a:schemeClr val="tx1"/>
              </a:buClr>
              <a:buFont typeface="Georgia"/>
              <a:buChar char="▫"/>
              <a:defRPr kumimoji="0" sz="2000" kern="1200">
                <a:solidFill>
                  <a:schemeClr val="tx1"/>
                </a:solidFill>
                <a:latin typeface="Arial"/>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537" indent="0" algn="ctr">
              <a:buClr>
                <a:schemeClr val="accent6"/>
              </a:buClr>
              <a:buNone/>
            </a:pPr>
            <a:r>
              <a:rPr lang="en-US" altLang="en-US" sz="1600" dirty="0">
                <a:solidFill>
                  <a:srgbClr val="0D3058"/>
                </a:solidFill>
              </a:rPr>
              <a:t>Most often occurs in the </a:t>
            </a:r>
            <a:r>
              <a:rPr lang="en-US" altLang="en-US" sz="1600" b="1" dirty="0">
                <a:solidFill>
                  <a:srgbClr val="0D3058"/>
                </a:solidFill>
              </a:rPr>
              <a:t>deep veins of the legs</a:t>
            </a:r>
            <a:r>
              <a:rPr lang="en-US" altLang="en-US" sz="1600" dirty="0">
                <a:solidFill>
                  <a:srgbClr val="0D3058"/>
                </a:solidFill>
              </a:rPr>
              <a:t>, either above </a:t>
            </a:r>
            <a:r>
              <a:rPr lang="en-US" altLang="en-US" sz="1600" dirty="0" smtClean="0">
                <a:solidFill>
                  <a:srgbClr val="0D3058"/>
                </a:solidFill>
              </a:rPr>
              <a:t>or  below the knee</a:t>
            </a:r>
            <a:endParaRPr lang="en-US" altLang="en-US" sz="1600" dirty="0">
              <a:solidFill>
                <a:srgbClr val="0D3058"/>
              </a:solidFill>
            </a:endParaRPr>
          </a:p>
        </p:txBody>
      </p:sp>
      <p:sp>
        <p:nvSpPr>
          <p:cNvPr id="9" name="Rectangle 3"/>
          <p:cNvSpPr txBox="1">
            <a:spLocks noChangeArrowheads="1"/>
          </p:cNvSpPr>
          <p:nvPr/>
        </p:nvSpPr>
        <p:spPr>
          <a:xfrm>
            <a:off x="5360275" y="1441332"/>
            <a:ext cx="3644025" cy="1263768"/>
          </a:xfrm>
          <a:prstGeom prst="rect">
            <a:avLst/>
          </a:prstGeom>
          <a:noFill/>
          <a:ln/>
        </p:spPr>
        <p:txBody>
          <a:bodyPr vert="horz">
            <a:noAutofit/>
          </a:bodyPr>
          <a:lstStyle>
            <a:lvl1pPr marL="365760" indent="-256032" algn="l" rtl="0" eaLnBrk="1" latinLnBrk="0" hangingPunct="1">
              <a:spcBef>
                <a:spcPts val="300"/>
              </a:spcBef>
              <a:buClr>
                <a:schemeClr val="tx1"/>
              </a:buClr>
              <a:buFont typeface="Georgia"/>
              <a:buChar char="•"/>
              <a:defRPr kumimoji="0" sz="2800" kern="1200">
                <a:solidFill>
                  <a:schemeClr val="tx1"/>
                </a:solidFill>
                <a:latin typeface="Arial"/>
                <a:ea typeface="+mn-ea"/>
                <a:cs typeface="+mn-cs"/>
              </a:defRPr>
            </a:lvl1pPr>
            <a:lvl2pPr marL="658368" indent="-246888" algn="l" rtl="0" eaLnBrk="1" latinLnBrk="0" hangingPunct="1">
              <a:spcBef>
                <a:spcPts val="300"/>
              </a:spcBef>
              <a:buClr>
                <a:schemeClr val="tx1"/>
              </a:buClr>
              <a:buFont typeface="Georgia"/>
              <a:buChar char="▫"/>
              <a:defRPr kumimoji="0" sz="2600" kern="1200">
                <a:solidFill>
                  <a:schemeClr val="tx1"/>
                </a:solidFill>
                <a:latin typeface="Arial"/>
                <a:ea typeface="+mn-ea"/>
                <a:cs typeface="+mn-cs"/>
              </a:defRPr>
            </a:lvl2pPr>
            <a:lvl3pPr marL="923544" indent="-219456" algn="l" rtl="0" eaLnBrk="1" latinLnBrk="0" hangingPunct="1">
              <a:spcBef>
                <a:spcPts val="300"/>
              </a:spcBef>
              <a:buClr>
                <a:schemeClr val="tx1"/>
              </a:buClr>
              <a:buFont typeface="Wingdings 2"/>
              <a:buChar char=""/>
              <a:defRPr kumimoji="0" sz="2400" kern="1200">
                <a:solidFill>
                  <a:schemeClr val="tx1"/>
                </a:solidFill>
                <a:latin typeface="Arial"/>
                <a:ea typeface="+mn-ea"/>
                <a:cs typeface="+mn-cs"/>
              </a:defRPr>
            </a:lvl3pPr>
            <a:lvl4pPr marL="1179576" indent="-201168" algn="l" rtl="0" eaLnBrk="1" latinLnBrk="0" hangingPunct="1">
              <a:spcBef>
                <a:spcPts val="300"/>
              </a:spcBef>
              <a:buClr>
                <a:schemeClr val="tx1"/>
              </a:buClr>
              <a:buFont typeface="Wingdings 2"/>
              <a:buChar char=""/>
              <a:defRPr kumimoji="0" sz="2200" kern="1200">
                <a:solidFill>
                  <a:schemeClr val="tx1"/>
                </a:solidFill>
                <a:latin typeface="Arial"/>
                <a:ea typeface="+mn-ea"/>
                <a:cs typeface="+mn-cs"/>
              </a:defRPr>
            </a:lvl4pPr>
            <a:lvl5pPr marL="1389888" indent="-182880" algn="l" rtl="0" eaLnBrk="1" latinLnBrk="0" hangingPunct="1">
              <a:spcBef>
                <a:spcPts val="300"/>
              </a:spcBef>
              <a:buClr>
                <a:schemeClr val="tx1"/>
              </a:buClr>
              <a:buFont typeface="Georgia"/>
              <a:buChar char="▫"/>
              <a:defRPr kumimoji="0" sz="2000" kern="1200">
                <a:solidFill>
                  <a:schemeClr val="tx1"/>
                </a:solidFill>
                <a:latin typeface="Arial"/>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537" indent="0" algn="ctr">
              <a:buClr>
                <a:schemeClr val="accent6"/>
              </a:buClr>
              <a:buNone/>
            </a:pPr>
            <a:r>
              <a:rPr lang="en-US" altLang="en-US" sz="1600" dirty="0">
                <a:solidFill>
                  <a:srgbClr val="0D3058"/>
                </a:solidFill>
              </a:rPr>
              <a:t>The</a:t>
            </a:r>
            <a:r>
              <a:rPr lang="en-US" altLang="en-US" sz="1600" b="1" dirty="0">
                <a:solidFill>
                  <a:srgbClr val="0D3058"/>
                </a:solidFill>
              </a:rPr>
              <a:t> blood clot</a:t>
            </a:r>
            <a:r>
              <a:rPr lang="en-US" altLang="en-US" sz="1600" dirty="0">
                <a:solidFill>
                  <a:srgbClr val="0D3058"/>
                </a:solidFill>
              </a:rPr>
              <a:t> or part of it can break free </a:t>
            </a:r>
            <a:r>
              <a:rPr lang="en-US" altLang="en-US" sz="1600" dirty="0" smtClean="0">
                <a:solidFill>
                  <a:srgbClr val="0D3058"/>
                </a:solidFill>
              </a:rPr>
              <a:t>causing </a:t>
            </a:r>
            <a:r>
              <a:rPr lang="en-US" altLang="en-US" sz="1600" b="1" dirty="0">
                <a:solidFill>
                  <a:srgbClr val="0D3058"/>
                </a:solidFill>
              </a:rPr>
              <a:t>pulmonary embolism</a:t>
            </a:r>
            <a:r>
              <a:rPr lang="en-US" altLang="en-US" sz="1600" dirty="0">
                <a:solidFill>
                  <a:srgbClr val="0D3058"/>
                </a:solidFill>
              </a:rPr>
              <a:t> (PE)</a:t>
            </a:r>
          </a:p>
        </p:txBody>
      </p:sp>
      <p:cxnSp>
        <p:nvCxnSpPr>
          <p:cNvPr id="6" name="Straight Connector 5"/>
          <p:cNvCxnSpPr/>
          <p:nvPr/>
        </p:nvCxnSpPr>
        <p:spPr>
          <a:xfrm>
            <a:off x="2260600" y="1511300"/>
            <a:ext cx="0" cy="914400"/>
          </a:xfrm>
          <a:prstGeom prst="line">
            <a:avLst/>
          </a:prstGeom>
          <a:ln>
            <a:solidFill>
              <a:srgbClr val="0E3667"/>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135617" y="1487702"/>
            <a:ext cx="0" cy="914400"/>
          </a:xfrm>
          <a:prstGeom prst="line">
            <a:avLst/>
          </a:prstGeom>
          <a:ln>
            <a:solidFill>
              <a:srgbClr val="0E3667"/>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2"/>
          <p:cNvSpPr txBox="1">
            <a:spLocks/>
          </p:cNvSpPr>
          <p:nvPr/>
        </p:nvSpPr>
        <p:spPr>
          <a:xfrm>
            <a:off x="6870699" y="644156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507FA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897C7-E802-2943-8C37-6B6357733550}" type="slidenum">
              <a:rPr lang="en-US" smtClean="0">
                <a:latin typeface="Arial"/>
              </a:rPr>
              <a:pPr/>
              <a:t>4</a:t>
            </a:fld>
            <a:endParaRPr lang="en-US" dirty="0">
              <a:latin typeface="Arial"/>
            </a:endParaRPr>
          </a:p>
        </p:txBody>
      </p:sp>
    </p:spTree>
    <p:extLst>
      <p:ext uri="{BB962C8B-B14F-4D97-AF65-F5344CB8AC3E}">
        <p14:creationId xmlns:p14="http://schemas.microsoft.com/office/powerpoint/2010/main" val="37442000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328131" y="817182"/>
            <a:ext cx="8322483" cy="408101"/>
          </a:xfrm>
          <a:prstGeom prst="rect">
            <a:avLst/>
          </a:prstGeom>
          <a:noFill/>
          <a:ln/>
        </p:spPr>
        <p:txBody>
          <a:bodyPr vert="horz" anchor="ctr">
            <a:noAutofit/>
          </a:bodyPr>
          <a:lstStyle>
            <a:lvl1pPr algn="l" rtl="0" eaLnBrk="1" latinLnBrk="0" hangingPunct="1">
              <a:spcBef>
                <a:spcPct val="0"/>
              </a:spcBef>
              <a:buNone/>
              <a:defRPr kumimoji="0" sz="3200" b="1" kern="1200">
                <a:solidFill>
                  <a:srgbClr val="0D3058"/>
                </a:solidFill>
                <a:latin typeface="Arial"/>
                <a:ea typeface="+mj-ea"/>
                <a:cs typeface="+mj-cs"/>
              </a:defRPr>
            </a:lvl1pPr>
          </a:lstStyle>
          <a:p>
            <a:r>
              <a:rPr lang="en-US" sz="2800" dirty="0" smtClean="0"/>
              <a:t>DVT: What We </a:t>
            </a:r>
            <a:r>
              <a:rPr lang="en-US" sz="2800" dirty="0"/>
              <a:t>K</a:t>
            </a:r>
            <a:r>
              <a:rPr lang="en-US" sz="2800" dirty="0" smtClean="0"/>
              <a:t>now</a:t>
            </a:r>
            <a:endParaRPr lang="en-US" altLang="en-US" sz="2800" dirty="0"/>
          </a:p>
        </p:txBody>
      </p:sp>
      <p:sp>
        <p:nvSpPr>
          <p:cNvPr id="2" name="TextBox 1"/>
          <p:cNvSpPr txBox="1"/>
          <p:nvPr/>
        </p:nvSpPr>
        <p:spPr>
          <a:xfrm>
            <a:off x="328131" y="1382964"/>
            <a:ext cx="3690903" cy="1923604"/>
          </a:xfrm>
          <a:prstGeom prst="rect">
            <a:avLst/>
          </a:prstGeom>
          <a:noFill/>
        </p:spPr>
        <p:txBody>
          <a:bodyPr wrap="square" rtlCol="0">
            <a:spAutoFit/>
          </a:bodyPr>
          <a:lstStyle/>
          <a:p>
            <a:r>
              <a:rPr lang="en-US" sz="1700" b="1" dirty="0">
                <a:solidFill>
                  <a:srgbClr val="134F90"/>
                </a:solidFill>
                <a:latin typeface="Arial"/>
                <a:cs typeface="Arial"/>
              </a:rPr>
              <a:t>Venous thromboembolism (VTE)</a:t>
            </a:r>
            <a:r>
              <a:rPr lang="en-US" sz="1700" dirty="0">
                <a:latin typeface="Arial"/>
                <a:cs typeface="Arial"/>
              </a:rPr>
              <a:t> is manifested clinically by deep </a:t>
            </a:r>
            <a:r>
              <a:rPr lang="en-US" sz="1700" dirty="0" smtClean="0">
                <a:latin typeface="Arial"/>
                <a:cs typeface="Arial"/>
              </a:rPr>
              <a:t>venous thrombosis </a:t>
            </a:r>
            <a:r>
              <a:rPr lang="en-US" sz="1700" dirty="0">
                <a:latin typeface="Arial"/>
                <a:cs typeface="Arial"/>
              </a:rPr>
              <a:t>(DVT) and pulmonary embolism (PE). DVT, usually of the lower extremity, nearly always precedes PE. The risk of VTE increases </a:t>
            </a:r>
            <a:r>
              <a:rPr lang="en-US" sz="1700" dirty="0" smtClean="0">
                <a:latin typeface="Arial"/>
                <a:cs typeface="Arial"/>
              </a:rPr>
              <a:t>after </a:t>
            </a:r>
            <a:r>
              <a:rPr lang="en-US" sz="1700" dirty="0">
                <a:latin typeface="Arial"/>
                <a:cs typeface="Arial"/>
              </a:rPr>
              <a:t>age </a:t>
            </a:r>
            <a:r>
              <a:rPr lang="en-US" sz="1700" dirty="0" smtClean="0">
                <a:latin typeface="Arial"/>
                <a:cs typeface="Arial"/>
              </a:rPr>
              <a:t>40. </a:t>
            </a:r>
            <a:endParaRPr lang="en-US" sz="1700" dirty="0">
              <a:latin typeface="Arial"/>
              <a:cs typeface="Arial"/>
            </a:endParaRPr>
          </a:p>
        </p:txBody>
      </p:sp>
      <p:sp>
        <p:nvSpPr>
          <p:cNvPr id="7" name="TextBox 6"/>
          <p:cNvSpPr txBox="1"/>
          <p:nvPr/>
        </p:nvSpPr>
        <p:spPr>
          <a:xfrm>
            <a:off x="321587" y="3592492"/>
            <a:ext cx="3536395" cy="1646605"/>
          </a:xfrm>
          <a:prstGeom prst="rect">
            <a:avLst/>
          </a:prstGeom>
          <a:noFill/>
          <a:ln>
            <a:noFill/>
          </a:ln>
          <a:effectLst/>
        </p:spPr>
        <p:txBody>
          <a:bodyPr wrap="square" rtlCol="0">
            <a:spAutoFit/>
          </a:bodyPr>
          <a:lstStyle/>
          <a:p>
            <a:r>
              <a:rPr lang="en-US" sz="1700" b="1" dirty="0" smtClean="0">
                <a:solidFill>
                  <a:srgbClr val="134F90"/>
                </a:solidFill>
                <a:latin typeface="Arial"/>
                <a:cs typeface="Arial"/>
              </a:rPr>
              <a:t>Occurrence</a:t>
            </a:r>
            <a:br>
              <a:rPr lang="en-US" sz="1700" b="1" dirty="0" smtClean="0">
                <a:solidFill>
                  <a:srgbClr val="134F90"/>
                </a:solidFill>
                <a:latin typeface="Arial"/>
                <a:cs typeface="Arial"/>
              </a:rPr>
            </a:br>
            <a:r>
              <a:rPr lang="en-US" sz="1400" dirty="0" smtClean="0">
                <a:solidFill>
                  <a:srgbClr val="134F90"/>
                </a:solidFill>
                <a:latin typeface="Arial"/>
                <a:cs typeface="Arial"/>
              </a:rPr>
              <a:t>The </a:t>
            </a:r>
            <a:r>
              <a:rPr lang="en-US" sz="1400" dirty="0">
                <a:solidFill>
                  <a:srgbClr val="134F90"/>
                </a:solidFill>
                <a:latin typeface="Arial"/>
                <a:cs typeface="Arial"/>
              </a:rPr>
              <a:t>disease most often occurs in hospitalized patients, particularly those with cancer or following surgical procedures, but also occurs </a:t>
            </a:r>
            <a:r>
              <a:rPr lang="en-US" sz="1400" dirty="0" smtClean="0">
                <a:solidFill>
                  <a:srgbClr val="134F90"/>
                </a:solidFill>
                <a:latin typeface="Arial"/>
                <a:cs typeface="Arial"/>
              </a:rPr>
              <a:t>in </a:t>
            </a:r>
            <a:r>
              <a:rPr lang="en-US" sz="1400" dirty="0">
                <a:solidFill>
                  <a:srgbClr val="134F90"/>
                </a:solidFill>
                <a:latin typeface="Arial"/>
                <a:cs typeface="Arial"/>
              </a:rPr>
              <a:t>the </a:t>
            </a:r>
            <a:r>
              <a:rPr lang="en-US" sz="1400" dirty="0" smtClean="0">
                <a:solidFill>
                  <a:srgbClr val="134F90"/>
                </a:solidFill>
                <a:latin typeface="Arial"/>
                <a:cs typeface="Arial"/>
              </a:rPr>
              <a:t>general public. </a:t>
            </a:r>
            <a:r>
              <a:rPr lang="en-US" sz="1400" dirty="0">
                <a:solidFill>
                  <a:srgbClr val="134F90"/>
                </a:solidFill>
                <a:latin typeface="Arial"/>
                <a:cs typeface="Arial"/>
              </a:rPr>
              <a:t>In both settings, multiple </a:t>
            </a:r>
            <a:r>
              <a:rPr lang="en-US" sz="1400" dirty="0" smtClean="0">
                <a:solidFill>
                  <a:srgbClr val="134F90"/>
                </a:solidFill>
                <a:latin typeface="Arial"/>
                <a:cs typeface="Arial"/>
              </a:rPr>
              <a:t/>
            </a:r>
            <a:br>
              <a:rPr lang="en-US" sz="1400" dirty="0" smtClean="0">
                <a:solidFill>
                  <a:srgbClr val="134F90"/>
                </a:solidFill>
                <a:latin typeface="Arial"/>
                <a:cs typeface="Arial"/>
              </a:rPr>
            </a:br>
            <a:r>
              <a:rPr lang="en-US" sz="1400" dirty="0" smtClean="0">
                <a:solidFill>
                  <a:srgbClr val="134F90"/>
                </a:solidFill>
                <a:latin typeface="Arial"/>
                <a:cs typeface="Arial"/>
              </a:rPr>
              <a:t>risk </a:t>
            </a:r>
            <a:r>
              <a:rPr lang="en-US" sz="1400" dirty="0">
                <a:solidFill>
                  <a:srgbClr val="134F90"/>
                </a:solidFill>
                <a:latin typeface="Arial"/>
                <a:cs typeface="Arial"/>
              </a:rPr>
              <a:t>factors are usually present.</a:t>
            </a:r>
          </a:p>
        </p:txBody>
      </p:sp>
      <p:sp>
        <p:nvSpPr>
          <p:cNvPr id="8" name="Slide Number Placeholder 2"/>
          <p:cNvSpPr txBox="1">
            <a:spLocks/>
          </p:cNvSpPr>
          <p:nvPr/>
        </p:nvSpPr>
        <p:spPr>
          <a:xfrm>
            <a:off x="6870699" y="644156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507FA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897C7-E802-2943-8C37-6B6357733550}" type="slidenum">
              <a:rPr lang="en-US" smtClean="0">
                <a:latin typeface="Arial"/>
              </a:rPr>
              <a:pPr/>
              <a:t>5</a:t>
            </a:fld>
            <a:endParaRPr lang="en-US" dirty="0">
              <a:latin typeface="Aria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6945" y="1063426"/>
            <a:ext cx="4855822" cy="4855822"/>
          </a:xfrm>
          <a:prstGeom prst="rect">
            <a:avLst/>
          </a:prstGeom>
        </p:spPr>
      </p:pic>
    </p:spTree>
    <p:extLst>
      <p:ext uri="{BB962C8B-B14F-4D97-AF65-F5344CB8AC3E}">
        <p14:creationId xmlns:p14="http://schemas.microsoft.com/office/powerpoint/2010/main" val="13716560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88767"/>
            <a:ext cx="9144000" cy="474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a:endParaRPr>
          </a:p>
        </p:txBody>
      </p:sp>
      <p:sp>
        <p:nvSpPr>
          <p:cNvPr id="5" name="Rectangle 2"/>
          <p:cNvSpPr txBox="1">
            <a:spLocks noChangeArrowheads="1"/>
          </p:cNvSpPr>
          <p:nvPr/>
        </p:nvSpPr>
        <p:spPr>
          <a:xfrm>
            <a:off x="328131" y="817182"/>
            <a:ext cx="8322483" cy="408101"/>
          </a:xfrm>
          <a:prstGeom prst="rect">
            <a:avLst/>
          </a:prstGeom>
          <a:noFill/>
          <a:ln/>
        </p:spPr>
        <p:txBody>
          <a:bodyPr vert="horz" anchor="ctr">
            <a:noAutofit/>
          </a:bodyPr>
          <a:lstStyle>
            <a:lvl1pPr algn="l" rtl="0" eaLnBrk="1" latinLnBrk="0" hangingPunct="1">
              <a:spcBef>
                <a:spcPct val="0"/>
              </a:spcBef>
              <a:buNone/>
              <a:defRPr kumimoji="0" sz="3200" b="1" kern="1200">
                <a:solidFill>
                  <a:srgbClr val="0D3058"/>
                </a:solidFill>
                <a:latin typeface="Arial"/>
                <a:ea typeface="+mj-ea"/>
                <a:cs typeface="+mj-cs"/>
              </a:defRPr>
            </a:lvl1pPr>
          </a:lstStyle>
          <a:p>
            <a:pPr>
              <a:spcBef>
                <a:spcPct val="50000"/>
              </a:spcBef>
            </a:pPr>
            <a:r>
              <a:rPr lang="en-US" sz="2800" dirty="0">
                <a:solidFill>
                  <a:srgbClr val="0E3667"/>
                </a:solidFill>
              </a:rPr>
              <a:t>DVT </a:t>
            </a:r>
            <a:r>
              <a:rPr lang="en-US" sz="2800" dirty="0" smtClean="0">
                <a:solidFill>
                  <a:srgbClr val="0E3667"/>
                </a:solidFill>
              </a:rPr>
              <a:t>Risks</a:t>
            </a:r>
            <a:endParaRPr lang="en-US" altLang="en-US" sz="2800" dirty="0">
              <a:solidFill>
                <a:srgbClr val="0E3667"/>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810983963"/>
              </p:ext>
            </p:extLst>
          </p:nvPr>
        </p:nvGraphicFramePr>
        <p:xfrm>
          <a:off x="422359" y="2376168"/>
          <a:ext cx="8329563" cy="2777739"/>
        </p:xfrm>
        <a:graphic>
          <a:graphicData uri="http://schemas.openxmlformats.org/drawingml/2006/table">
            <a:tbl>
              <a:tblPr firstRow="1" bandRow="1">
                <a:effectLst/>
                <a:tableStyleId>{08FB837D-C827-4EFA-A057-4D05807E0F7C}</a:tableStyleId>
              </a:tblPr>
              <a:tblGrid>
                <a:gridCol w="2776521"/>
                <a:gridCol w="2776521"/>
                <a:gridCol w="2776521"/>
              </a:tblGrid>
              <a:tr h="322797">
                <a:tc>
                  <a:txBody>
                    <a:bodyPr/>
                    <a:lstStyle/>
                    <a:p>
                      <a:pPr algn="ctr"/>
                      <a:r>
                        <a:rPr lang="en-US" sz="1400" i="1" u="sng" dirty="0" smtClean="0">
                          <a:latin typeface="Arial"/>
                          <a:cs typeface="Arial"/>
                        </a:rPr>
                        <a:t>Low</a:t>
                      </a:r>
                      <a:endParaRPr lang="en-US" sz="1400" i="1" u="sng" dirty="0">
                        <a:latin typeface="Arial"/>
                        <a:cs typeface="Arial"/>
                      </a:endParaRPr>
                    </a:p>
                  </a:txBody>
                  <a:tcPr>
                    <a:solidFill>
                      <a:srgbClr val="0E3564"/>
                    </a:solidFill>
                  </a:tcPr>
                </a:tc>
                <a:tc>
                  <a:txBody>
                    <a:bodyPr/>
                    <a:lstStyle/>
                    <a:p>
                      <a:pPr algn="ctr"/>
                      <a:r>
                        <a:rPr lang="en-US" sz="1400" i="1" u="sng" dirty="0" smtClean="0">
                          <a:latin typeface="Arial"/>
                          <a:cs typeface="Arial"/>
                        </a:rPr>
                        <a:t>Moderate</a:t>
                      </a:r>
                      <a:endParaRPr lang="en-US" sz="1400" i="1" u="sng" dirty="0">
                        <a:latin typeface="Arial"/>
                        <a:cs typeface="Arial"/>
                      </a:endParaRPr>
                    </a:p>
                  </a:txBody>
                  <a:tcPr>
                    <a:solidFill>
                      <a:srgbClr val="0E3564"/>
                    </a:solidFill>
                  </a:tcPr>
                </a:tc>
                <a:tc>
                  <a:txBody>
                    <a:bodyPr/>
                    <a:lstStyle/>
                    <a:p>
                      <a:pPr algn="ctr"/>
                      <a:r>
                        <a:rPr lang="en-US" sz="1400" i="1" u="sng" dirty="0" smtClean="0">
                          <a:latin typeface="Arial"/>
                          <a:cs typeface="Arial"/>
                        </a:rPr>
                        <a:t>High</a:t>
                      </a:r>
                      <a:endParaRPr lang="en-US" sz="1400" i="1" u="sng" dirty="0">
                        <a:latin typeface="Arial"/>
                        <a:cs typeface="Arial"/>
                      </a:endParaRPr>
                    </a:p>
                  </a:txBody>
                  <a:tcPr>
                    <a:solidFill>
                      <a:srgbClr val="0E3564"/>
                    </a:solidFill>
                  </a:tcPr>
                </a:tc>
              </a:tr>
              <a:tr h="322797">
                <a:tc>
                  <a:txBody>
                    <a:bodyPr/>
                    <a:lstStyle/>
                    <a:p>
                      <a:r>
                        <a:rPr lang="en-US" sz="1400" dirty="0" smtClean="0">
                          <a:solidFill>
                            <a:srgbClr val="0E3564"/>
                          </a:solidFill>
                          <a:latin typeface="Arial"/>
                          <a:cs typeface="Arial"/>
                        </a:rPr>
                        <a:t>Age &gt;</a:t>
                      </a:r>
                      <a:r>
                        <a:rPr lang="en-US" sz="1400" baseline="0" dirty="0" smtClean="0">
                          <a:solidFill>
                            <a:srgbClr val="0E3564"/>
                          </a:solidFill>
                          <a:latin typeface="Arial"/>
                          <a:cs typeface="Arial"/>
                        </a:rPr>
                        <a:t> 50 years</a:t>
                      </a:r>
                      <a:endParaRPr lang="en-US" sz="1400" dirty="0">
                        <a:solidFill>
                          <a:srgbClr val="0E3564"/>
                        </a:solidFill>
                        <a:latin typeface="Arial"/>
                        <a:cs typeface="Arial"/>
                      </a:endParaRPr>
                    </a:p>
                  </a:txBody>
                  <a:tcPr/>
                </a:tc>
                <a:tc>
                  <a:txBody>
                    <a:bodyPr/>
                    <a:lstStyle/>
                    <a:p>
                      <a:r>
                        <a:rPr lang="en-US" sz="1400" dirty="0" smtClean="0">
                          <a:solidFill>
                            <a:srgbClr val="0E3564"/>
                          </a:solidFill>
                          <a:latin typeface="Arial"/>
                          <a:cs typeface="Arial"/>
                        </a:rPr>
                        <a:t>Prior History of VTE</a:t>
                      </a:r>
                      <a:endParaRPr lang="en-US" sz="1400" dirty="0">
                        <a:solidFill>
                          <a:srgbClr val="0E3564"/>
                        </a:solidFill>
                        <a:latin typeface="Arial"/>
                        <a:cs typeface="Arial"/>
                      </a:endParaRPr>
                    </a:p>
                  </a:txBody>
                  <a:tcPr/>
                </a:tc>
                <a:tc>
                  <a:txBody>
                    <a:bodyPr/>
                    <a:lstStyle/>
                    <a:p>
                      <a:r>
                        <a:rPr lang="en-US" sz="1400" dirty="0" smtClean="0">
                          <a:solidFill>
                            <a:srgbClr val="0E3564"/>
                          </a:solidFill>
                          <a:latin typeface="Arial"/>
                          <a:cs typeface="Arial"/>
                        </a:rPr>
                        <a:t>Acute or chronic lung disease</a:t>
                      </a:r>
                      <a:endParaRPr lang="en-US" sz="1400" dirty="0">
                        <a:solidFill>
                          <a:srgbClr val="0E3564"/>
                        </a:solidFill>
                        <a:latin typeface="Arial"/>
                        <a:cs typeface="Arial"/>
                      </a:endParaRPr>
                    </a:p>
                  </a:txBody>
                  <a:tcPr/>
                </a:tc>
              </a:tr>
              <a:tr h="322797">
                <a:tc>
                  <a:txBody>
                    <a:bodyPr/>
                    <a:lstStyle/>
                    <a:p>
                      <a:r>
                        <a:rPr lang="en-US" sz="1400" dirty="0" err="1" smtClean="0">
                          <a:solidFill>
                            <a:srgbClr val="0E3564"/>
                          </a:solidFill>
                          <a:latin typeface="Arial"/>
                          <a:cs typeface="Arial"/>
                        </a:rPr>
                        <a:t>Myeloproliferative</a:t>
                      </a:r>
                      <a:r>
                        <a:rPr lang="en-US" sz="1400" baseline="0" dirty="0" smtClean="0">
                          <a:solidFill>
                            <a:srgbClr val="0E3564"/>
                          </a:solidFill>
                          <a:latin typeface="Arial"/>
                          <a:cs typeface="Arial"/>
                        </a:rPr>
                        <a:t> disorder</a:t>
                      </a:r>
                      <a:endParaRPr lang="en-US" sz="1400" dirty="0">
                        <a:solidFill>
                          <a:srgbClr val="0E3564"/>
                        </a:solidFill>
                        <a:latin typeface="Arial"/>
                        <a:cs typeface="Arial"/>
                      </a:endParaRPr>
                    </a:p>
                  </a:txBody>
                  <a:tcPr/>
                </a:tc>
                <a:tc>
                  <a:txBody>
                    <a:bodyPr/>
                    <a:lstStyle/>
                    <a:p>
                      <a:r>
                        <a:rPr lang="en-US" sz="1400" dirty="0" smtClean="0">
                          <a:solidFill>
                            <a:srgbClr val="0E3564"/>
                          </a:solidFill>
                          <a:latin typeface="Arial"/>
                          <a:cs typeface="Arial"/>
                        </a:rPr>
                        <a:t>Impaired mobility</a:t>
                      </a:r>
                      <a:endParaRPr lang="en-US" sz="1400" dirty="0">
                        <a:solidFill>
                          <a:srgbClr val="0E3564"/>
                        </a:solidFill>
                        <a:latin typeface="Arial"/>
                        <a:cs typeface="Arial"/>
                      </a:endParaRPr>
                    </a:p>
                  </a:txBody>
                  <a:tcPr/>
                </a:tc>
                <a:tc>
                  <a:txBody>
                    <a:bodyPr/>
                    <a:lstStyle/>
                    <a:p>
                      <a:r>
                        <a:rPr lang="en-US" sz="1400" dirty="0" smtClean="0">
                          <a:solidFill>
                            <a:srgbClr val="0E3564"/>
                          </a:solidFill>
                          <a:latin typeface="Arial"/>
                          <a:cs typeface="Arial"/>
                        </a:rPr>
                        <a:t>Obesity</a:t>
                      </a:r>
                      <a:endParaRPr lang="en-US" sz="1400" dirty="0">
                        <a:solidFill>
                          <a:srgbClr val="0E3564"/>
                        </a:solidFill>
                        <a:latin typeface="Arial"/>
                        <a:cs typeface="Arial"/>
                      </a:endParaRPr>
                    </a:p>
                  </a:txBody>
                  <a:tcPr/>
                </a:tc>
              </a:tr>
              <a:tr h="322797">
                <a:tc>
                  <a:txBody>
                    <a:bodyPr/>
                    <a:lstStyle/>
                    <a:p>
                      <a:r>
                        <a:rPr lang="en-US" sz="1400" dirty="0" smtClean="0">
                          <a:solidFill>
                            <a:srgbClr val="0E3564"/>
                          </a:solidFill>
                          <a:latin typeface="Arial"/>
                          <a:cs typeface="Arial"/>
                        </a:rPr>
                        <a:t>Dehydration</a:t>
                      </a:r>
                      <a:endParaRPr lang="en-US" sz="1400" dirty="0">
                        <a:solidFill>
                          <a:srgbClr val="0E3564"/>
                        </a:solidFill>
                        <a:latin typeface="Arial"/>
                        <a:cs typeface="Arial"/>
                      </a:endParaRPr>
                    </a:p>
                  </a:txBody>
                  <a:tcPr/>
                </a:tc>
                <a:tc>
                  <a:txBody>
                    <a:bodyPr/>
                    <a:lstStyle/>
                    <a:p>
                      <a:r>
                        <a:rPr lang="en-US" sz="1400" dirty="0" smtClean="0">
                          <a:solidFill>
                            <a:srgbClr val="0E3564"/>
                          </a:solidFill>
                          <a:latin typeface="Arial"/>
                          <a:cs typeface="Arial"/>
                        </a:rPr>
                        <a:t>Inflammatory</a:t>
                      </a:r>
                      <a:r>
                        <a:rPr lang="en-US" sz="1400" baseline="0" dirty="0" smtClean="0">
                          <a:solidFill>
                            <a:srgbClr val="0E3564"/>
                          </a:solidFill>
                          <a:latin typeface="Arial"/>
                          <a:cs typeface="Arial"/>
                        </a:rPr>
                        <a:t> bowel disease</a:t>
                      </a:r>
                      <a:endParaRPr lang="en-US" sz="1400" dirty="0">
                        <a:solidFill>
                          <a:srgbClr val="0E3564"/>
                        </a:solidFill>
                        <a:latin typeface="Arial"/>
                        <a:cs typeface="Arial"/>
                      </a:endParaRPr>
                    </a:p>
                  </a:txBody>
                  <a:tcPr/>
                </a:tc>
                <a:tc>
                  <a:txBody>
                    <a:bodyPr/>
                    <a:lstStyle/>
                    <a:p>
                      <a:r>
                        <a:rPr lang="en-US" sz="1400" dirty="0" smtClean="0">
                          <a:solidFill>
                            <a:srgbClr val="0E3564"/>
                          </a:solidFill>
                          <a:latin typeface="Arial"/>
                          <a:cs typeface="Arial"/>
                        </a:rPr>
                        <a:t>Known </a:t>
                      </a:r>
                      <a:r>
                        <a:rPr lang="en-US" sz="1400" dirty="0" err="1" smtClean="0">
                          <a:solidFill>
                            <a:srgbClr val="0E3564"/>
                          </a:solidFill>
                          <a:latin typeface="Arial"/>
                          <a:cs typeface="Arial"/>
                        </a:rPr>
                        <a:t>thrombophilic</a:t>
                      </a:r>
                      <a:r>
                        <a:rPr lang="en-US" sz="1400" dirty="0" smtClean="0">
                          <a:solidFill>
                            <a:srgbClr val="0E3564"/>
                          </a:solidFill>
                          <a:latin typeface="Arial"/>
                          <a:cs typeface="Arial"/>
                        </a:rPr>
                        <a:t> state</a:t>
                      </a:r>
                      <a:endParaRPr lang="en-US" sz="1400" dirty="0">
                        <a:solidFill>
                          <a:srgbClr val="0E3564"/>
                        </a:solidFill>
                        <a:latin typeface="Arial"/>
                        <a:cs typeface="Arial"/>
                      </a:endParaRPr>
                    </a:p>
                  </a:txBody>
                  <a:tcPr/>
                </a:tc>
              </a:tr>
              <a:tr h="322797">
                <a:tc>
                  <a:txBody>
                    <a:bodyPr/>
                    <a:lstStyle/>
                    <a:p>
                      <a:r>
                        <a:rPr lang="en-US" sz="1400" dirty="0" smtClean="0">
                          <a:solidFill>
                            <a:srgbClr val="0E3564"/>
                          </a:solidFill>
                          <a:latin typeface="Arial"/>
                          <a:cs typeface="Arial"/>
                        </a:rPr>
                        <a:t>CHF</a:t>
                      </a:r>
                      <a:endParaRPr lang="en-US" sz="1400" dirty="0">
                        <a:solidFill>
                          <a:srgbClr val="0E3564"/>
                        </a:solidFill>
                        <a:latin typeface="Arial"/>
                        <a:cs typeface="Arial"/>
                      </a:endParaRPr>
                    </a:p>
                  </a:txBody>
                  <a:tcPr/>
                </a:tc>
                <a:tc>
                  <a:txBody>
                    <a:bodyPr/>
                    <a:lstStyle/>
                    <a:p>
                      <a:r>
                        <a:rPr lang="en-US" sz="1400" dirty="0" smtClean="0">
                          <a:solidFill>
                            <a:srgbClr val="0E3564"/>
                          </a:solidFill>
                          <a:latin typeface="Arial"/>
                          <a:cs typeface="Arial"/>
                        </a:rPr>
                        <a:t>Active rheumatic</a:t>
                      </a:r>
                      <a:r>
                        <a:rPr lang="en-US" sz="1400" baseline="0" dirty="0" smtClean="0">
                          <a:solidFill>
                            <a:srgbClr val="0E3564"/>
                          </a:solidFill>
                          <a:latin typeface="Arial"/>
                          <a:cs typeface="Arial"/>
                        </a:rPr>
                        <a:t> disease</a:t>
                      </a:r>
                      <a:endParaRPr lang="en-US" sz="1400" dirty="0">
                        <a:solidFill>
                          <a:srgbClr val="0E3564"/>
                        </a:solidFill>
                        <a:latin typeface="Arial"/>
                        <a:cs typeface="Arial"/>
                      </a:endParaRPr>
                    </a:p>
                  </a:txBody>
                  <a:tcPr/>
                </a:tc>
                <a:tc>
                  <a:txBody>
                    <a:bodyPr/>
                    <a:lstStyle/>
                    <a:p>
                      <a:r>
                        <a:rPr lang="en-US" sz="1400" dirty="0" smtClean="0">
                          <a:solidFill>
                            <a:srgbClr val="0E3564"/>
                          </a:solidFill>
                          <a:latin typeface="Arial"/>
                          <a:cs typeface="Arial"/>
                        </a:rPr>
                        <a:t>Varicose veins/chronic stasis</a:t>
                      </a:r>
                      <a:endParaRPr lang="en-US" sz="1400" dirty="0">
                        <a:solidFill>
                          <a:srgbClr val="0E3564"/>
                        </a:solidFill>
                        <a:latin typeface="Arial"/>
                        <a:cs typeface="Arial"/>
                      </a:endParaRPr>
                    </a:p>
                  </a:txBody>
                  <a:tcPr/>
                </a:tc>
              </a:tr>
              <a:tr h="322797">
                <a:tc>
                  <a:txBody>
                    <a:bodyPr/>
                    <a:lstStyle/>
                    <a:p>
                      <a:r>
                        <a:rPr lang="en-US" sz="1400" dirty="0" smtClean="0">
                          <a:solidFill>
                            <a:srgbClr val="0E3564"/>
                          </a:solidFill>
                          <a:latin typeface="Arial"/>
                          <a:cs typeface="Arial"/>
                        </a:rPr>
                        <a:t>Active malignancy</a:t>
                      </a:r>
                      <a:endParaRPr lang="en-US" sz="1400" dirty="0">
                        <a:solidFill>
                          <a:srgbClr val="0E3564"/>
                        </a:solidFill>
                        <a:latin typeface="Arial"/>
                        <a:cs typeface="Arial"/>
                      </a:endParaRPr>
                    </a:p>
                  </a:txBody>
                  <a:tcPr/>
                </a:tc>
                <a:tc>
                  <a:txBody>
                    <a:bodyPr/>
                    <a:lstStyle/>
                    <a:p>
                      <a:r>
                        <a:rPr lang="en-US" sz="1400" dirty="0" err="1" smtClean="0">
                          <a:solidFill>
                            <a:srgbClr val="0E3564"/>
                          </a:solidFill>
                          <a:latin typeface="Arial"/>
                          <a:cs typeface="Arial"/>
                        </a:rPr>
                        <a:t>Sickel</a:t>
                      </a:r>
                      <a:r>
                        <a:rPr lang="en-US" sz="1400" dirty="0" smtClean="0">
                          <a:solidFill>
                            <a:srgbClr val="0E3564"/>
                          </a:solidFill>
                          <a:latin typeface="Arial"/>
                          <a:cs typeface="Arial"/>
                        </a:rPr>
                        <a:t> cell disease</a:t>
                      </a:r>
                      <a:endParaRPr lang="en-US" sz="1400" dirty="0">
                        <a:solidFill>
                          <a:srgbClr val="0E3564"/>
                        </a:solidFill>
                        <a:latin typeface="Arial"/>
                        <a:cs typeface="Arial"/>
                      </a:endParaRPr>
                    </a:p>
                  </a:txBody>
                  <a:tcPr/>
                </a:tc>
                <a:tc>
                  <a:txBody>
                    <a:bodyPr/>
                    <a:lstStyle/>
                    <a:p>
                      <a:r>
                        <a:rPr lang="en-US" sz="1400" dirty="0" smtClean="0">
                          <a:solidFill>
                            <a:srgbClr val="0E3564"/>
                          </a:solidFill>
                          <a:latin typeface="Arial"/>
                          <a:cs typeface="Arial"/>
                        </a:rPr>
                        <a:t>Recent</a:t>
                      </a:r>
                      <a:r>
                        <a:rPr lang="en-US" sz="1400" baseline="0" dirty="0" smtClean="0">
                          <a:solidFill>
                            <a:srgbClr val="0E3564"/>
                          </a:solidFill>
                          <a:latin typeface="Arial"/>
                          <a:cs typeface="Arial"/>
                        </a:rPr>
                        <a:t> post-partum w/ immobility</a:t>
                      </a:r>
                      <a:endParaRPr lang="en-US" sz="1400" dirty="0">
                        <a:solidFill>
                          <a:srgbClr val="0E3564"/>
                        </a:solidFill>
                        <a:latin typeface="Arial"/>
                        <a:cs typeface="Arial"/>
                      </a:endParaRPr>
                    </a:p>
                  </a:txBody>
                  <a:tcPr/>
                </a:tc>
              </a:tr>
              <a:tr h="322797">
                <a:tc>
                  <a:txBody>
                    <a:bodyPr/>
                    <a:lstStyle/>
                    <a:p>
                      <a:r>
                        <a:rPr lang="en-US" sz="1400" i="0" dirty="0" smtClean="0">
                          <a:solidFill>
                            <a:srgbClr val="0E3564"/>
                          </a:solidFill>
                          <a:latin typeface="Arial"/>
                          <a:cs typeface="Arial"/>
                        </a:rPr>
                        <a:t>Hormonal replacement</a:t>
                      </a:r>
                      <a:endParaRPr lang="en-US" sz="1400" i="0" dirty="0">
                        <a:solidFill>
                          <a:srgbClr val="0E3564"/>
                        </a:solidFill>
                        <a:latin typeface="Arial"/>
                        <a:cs typeface="Arial"/>
                      </a:endParaRPr>
                    </a:p>
                  </a:txBody>
                  <a:tcPr/>
                </a:tc>
                <a:tc>
                  <a:txBody>
                    <a:bodyPr/>
                    <a:lstStyle/>
                    <a:p>
                      <a:r>
                        <a:rPr lang="en-US" sz="1400" i="0" dirty="0" smtClean="0">
                          <a:solidFill>
                            <a:srgbClr val="0E3564"/>
                          </a:solidFill>
                          <a:latin typeface="Arial"/>
                          <a:cs typeface="Arial"/>
                        </a:rPr>
                        <a:t>Estrogen-based</a:t>
                      </a:r>
                      <a:r>
                        <a:rPr lang="en-US" sz="1400" i="0" baseline="0" dirty="0" smtClean="0">
                          <a:solidFill>
                            <a:srgbClr val="0E3564"/>
                          </a:solidFill>
                          <a:latin typeface="Arial"/>
                          <a:cs typeface="Arial"/>
                        </a:rPr>
                        <a:t> contraceptives</a:t>
                      </a:r>
                      <a:endParaRPr lang="en-US" sz="1400" i="0" dirty="0">
                        <a:solidFill>
                          <a:srgbClr val="0E3564"/>
                        </a:solidFill>
                        <a:latin typeface="Arial"/>
                        <a:cs typeface="Arial"/>
                      </a:endParaRPr>
                    </a:p>
                  </a:txBody>
                  <a:tcPr/>
                </a:tc>
                <a:tc>
                  <a:txBody>
                    <a:bodyPr/>
                    <a:lstStyle/>
                    <a:p>
                      <a:r>
                        <a:rPr lang="en-US" sz="1400" i="0" dirty="0" err="1" smtClean="0">
                          <a:solidFill>
                            <a:srgbClr val="0E3564"/>
                          </a:solidFill>
                          <a:latin typeface="Arial"/>
                          <a:cs typeface="Arial"/>
                        </a:rPr>
                        <a:t>Nephrotic</a:t>
                      </a:r>
                      <a:r>
                        <a:rPr lang="en-US" sz="1400" i="0" baseline="0" dirty="0" smtClean="0">
                          <a:solidFill>
                            <a:srgbClr val="0E3564"/>
                          </a:solidFill>
                          <a:latin typeface="Arial"/>
                          <a:cs typeface="Arial"/>
                        </a:rPr>
                        <a:t> syndrome</a:t>
                      </a:r>
                      <a:endParaRPr lang="en-US" sz="1400" i="0" dirty="0">
                        <a:solidFill>
                          <a:srgbClr val="0E3564"/>
                        </a:solidFill>
                        <a:latin typeface="Arial"/>
                        <a:cs typeface="Arial"/>
                      </a:endParaRPr>
                    </a:p>
                  </a:txBody>
                  <a:tcPr/>
                </a:tc>
              </a:tr>
              <a:tr h="322797">
                <a:tc>
                  <a:txBody>
                    <a:bodyPr/>
                    <a:lstStyle/>
                    <a:p>
                      <a:r>
                        <a:rPr lang="en-US" sz="1400" i="0" dirty="0" smtClean="0">
                          <a:solidFill>
                            <a:srgbClr val="0E3564"/>
                          </a:solidFill>
                          <a:latin typeface="Arial"/>
                          <a:cs typeface="Arial"/>
                        </a:rPr>
                        <a:t>Moderate to Major surgery</a:t>
                      </a:r>
                      <a:endParaRPr lang="en-US" sz="1400" i="0" dirty="0">
                        <a:solidFill>
                          <a:srgbClr val="0E3564"/>
                        </a:solidFill>
                        <a:latin typeface="Arial"/>
                        <a:cs typeface="Arial"/>
                      </a:endParaRPr>
                    </a:p>
                  </a:txBody>
                  <a:tcPr/>
                </a:tc>
                <a:tc>
                  <a:txBody>
                    <a:bodyPr/>
                    <a:lstStyle/>
                    <a:p>
                      <a:r>
                        <a:rPr lang="en-US" sz="1400" i="0" dirty="0" smtClean="0">
                          <a:solidFill>
                            <a:srgbClr val="0E3564"/>
                          </a:solidFill>
                          <a:latin typeface="Arial"/>
                          <a:cs typeface="Arial"/>
                        </a:rPr>
                        <a:t>Central</a:t>
                      </a:r>
                      <a:r>
                        <a:rPr lang="en-US" sz="1400" i="0" baseline="0" dirty="0" smtClean="0">
                          <a:solidFill>
                            <a:srgbClr val="0E3564"/>
                          </a:solidFill>
                          <a:latin typeface="Arial"/>
                          <a:cs typeface="Arial"/>
                        </a:rPr>
                        <a:t> venous catheter</a:t>
                      </a:r>
                      <a:endParaRPr lang="en-US" sz="1400" i="0" dirty="0">
                        <a:solidFill>
                          <a:srgbClr val="0E3564"/>
                        </a:solidFill>
                        <a:latin typeface="Arial"/>
                        <a:cs typeface="Arial"/>
                      </a:endParaRPr>
                    </a:p>
                  </a:txBody>
                  <a:tcPr/>
                </a:tc>
                <a:tc>
                  <a:txBody>
                    <a:bodyPr/>
                    <a:lstStyle/>
                    <a:p>
                      <a:r>
                        <a:rPr lang="en-US" sz="1400" i="0" dirty="0" smtClean="0">
                          <a:solidFill>
                            <a:srgbClr val="0E3564"/>
                          </a:solidFill>
                          <a:latin typeface="Arial"/>
                          <a:cs typeface="Arial"/>
                        </a:rPr>
                        <a:t>Myocardial</a:t>
                      </a:r>
                      <a:r>
                        <a:rPr lang="en-US" sz="1400" i="0" baseline="0" dirty="0" smtClean="0">
                          <a:solidFill>
                            <a:srgbClr val="0E3564"/>
                          </a:solidFill>
                          <a:latin typeface="Arial"/>
                          <a:cs typeface="Arial"/>
                        </a:rPr>
                        <a:t> infarction</a:t>
                      </a:r>
                      <a:endParaRPr lang="en-US" sz="1400" i="0" dirty="0">
                        <a:solidFill>
                          <a:srgbClr val="0E3564"/>
                        </a:solidFill>
                        <a:latin typeface="Arial"/>
                        <a:cs typeface="Arial"/>
                      </a:endParaRPr>
                    </a:p>
                  </a:txBody>
                  <a:tcPr/>
                </a:tc>
              </a:tr>
            </a:tbl>
          </a:graphicData>
        </a:graphic>
      </p:graphicFrame>
      <p:sp>
        <p:nvSpPr>
          <p:cNvPr id="8" name="Slide Number Placeholder 2"/>
          <p:cNvSpPr txBox="1">
            <a:spLocks/>
          </p:cNvSpPr>
          <p:nvPr/>
        </p:nvSpPr>
        <p:spPr>
          <a:xfrm>
            <a:off x="6870699" y="644156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507FA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897C7-E802-2943-8C37-6B6357733550}" type="slidenum">
              <a:rPr lang="en-US" smtClean="0">
                <a:latin typeface="Arial"/>
              </a:rPr>
              <a:pPr/>
              <a:t>6</a:t>
            </a:fld>
            <a:endParaRPr lang="en-US" dirty="0">
              <a:latin typeface="Arial"/>
            </a:endParaRPr>
          </a:p>
        </p:txBody>
      </p:sp>
    </p:spTree>
    <p:extLst>
      <p:ext uri="{BB962C8B-B14F-4D97-AF65-F5344CB8AC3E}">
        <p14:creationId xmlns:p14="http://schemas.microsoft.com/office/powerpoint/2010/main" val="33358919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0805" y="1369795"/>
            <a:ext cx="7876731" cy="4868873"/>
          </a:xfrm>
        </p:spPr>
        <p:txBody>
          <a:bodyPr>
            <a:noAutofit/>
          </a:bodyPr>
          <a:lstStyle/>
          <a:p>
            <a:pPr marL="109728" indent="0">
              <a:buNone/>
            </a:pPr>
            <a:r>
              <a:rPr lang="en-US" sz="2000" dirty="0" smtClean="0"/>
              <a:t>Blood </a:t>
            </a:r>
            <a:r>
              <a:rPr lang="en-US" sz="2000" dirty="0"/>
              <a:t>clots in the deep veins can be painful and </a:t>
            </a:r>
            <a:r>
              <a:rPr lang="en-US" sz="2000" dirty="0" smtClean="0"/>
              <a:t>typically cause severe swelling</a:t>
            </a:r>
            <a:r>
              <a:rPr lang="en-US" sz="2000" dirty="0"/>
              <a:t>. </a:t>
            </a:r>
            <a:r>
              <a:rPr lang="en-US" sz="2000" dirty="0" smtClean="0"/>
              <a:t>Multiple medications </a:t>
            </a:r>
            <a:r>
              <a:rPr lang="en-US" sz="2000" dirty="0"/>
              <a:t>can be </a:t>
            </a:r>
            <a:r>
              <a:rPr lang="en-US" sz="2000" dirty="0" smtClean="0"/>
              <a:t>used for pain management and </a:t>
            </a:r>
            <a:r>
              <a:rPr lang="en-US" sz="2000" dirty="0"/>
              <a:t>it is important to limit the swelling as much as possible. </a:t>
            </a:r>
            <a:endParaRPr lang="en-US" sz="2000" dirty="0" smtClean="0"/>
          </a:p>
          <a:p>
            <a:pPr marL="109728" indent="0">
              <a:buNone/>
            </a:pPr>
            <a:endParaRPr lang="en-US" sz="2000" dirty="0"/>
          </a:p>
          <a:p>
            <a:pPr marL="109728" indent="0">
              <a:buNone/>
            </a:pPr>
            <a:r>
              <a:rPr lang="en-US" sz="2000" dirty="0"/>
              <a:t>Once a vein is blocked with clot, collateral veins need to take over the role of the blocked vein. This may cause long-term swelling of the leg, which can be uncomfortable and lead to skin changes including ulcers (this is called Post Thrombotic Syndrome or PTS). </a:t>
            </a:r>
          </a:p>
          <a:p>
            <a:pPr marL="109728" indent="0">
              <a:buNone/>
            </a:pPr>
            <a:endParaRPr lang="en-US" sz="2000" dirty="0" smtClean="0"/>
          </a:p>
          <a:p>
            <a:pPr marL="109728" indent="0">
              <a:buNone/>
            </a:pPr>
            <a:r>
              <a:rPr lang="en-US" sz="2000" dirty="0" smtClean="0"/>
              <a:t>There is a risk of blood </a:t>
            </a:r>
            <a:r>
              <a:rPr lang="en-US" sz="2000" dirty="0"/>
              <a:t>clots </a:t>
            </a:r>
            <a:r>
              <a:rPr lang="en-US" sz="2000" dirty="0" smtClean="0"/>
              <a:t>breaking off, traveling </a:t>
            </a:r>
            <a:r>
              <a:rPr lang="en-US" sz="2000" dirty="0"/>
              <a:t>to the </a:t>
            </a:r>
            <a:r>
              <a:rPr lang="en-US" sz="2000" dirty="0" smtClean="0"/>
              <a:t>lungs, </a:t>
            </a:r>
            <a:r>
              <a:rPr lang="en-US" sz="2000" dirty="0"/>
              <a:t>and seriously </a:t>
            </a:r>
            <a:r>
              <a:rPr lang="en-US" sz="2000" dirty="0" smtClean="0"/>
              <a:t>affecting </a:t>
            </a:r>
            <a:r>
              <a:rPr lang="en-US" sz="2000" dirty="0"/>
              <a:t>lung and heart functions. This condition is </a:t>
            </a:r>
            <a:r>
              <a:rPr lang="en-US" sz="2000" dirty="0" smtClean="0"/>
              <a:t>known as pulmonary </a:t>
            </a:r>
            <a:r>
              <a:rPr lang="en-US" sz="2000" dirty="0"/>
              <a:t>embolus (PE). PE can be life-threatening and may result in death.</a:t>
            </a:r>
          </a:p>
          <a:p>
            <a:endParaRPr lang="en-US" sz="2000" dirty="0"/>
          </a:p>
        </p:txBody>
      </p:sp>
      <p:sp>
        <p:nvSpPr>
          <p:cNvPr id="3" name="Title 2"/>
          <p:cNvSpPr>
            <a:spLocks noGrp="1"/>
          </p:cNvSpPr>
          <p:nvPr>
            <p:ph type="title"/>
          </p:nvPr>
        </p:nvSpPr>
        <p:spPr>
          <a:xfrm>
            <a:off x="253230" y="593743"/>
            <a:ext cx="8229600" cy="805246"/>
          </a:xfrm>
        </p:spPr>
        <p:txBody>
          <a:bodyPr>
            <a:normAutofit/>
          </a:bodyPr>
          <a:lstStyle/>
          <a:p>
            <a:r>
              <a:rPr lang="en-US" sz="2800" dirty="0" smtClean="0"/>
              <a:t>DVT Risks</a:t>
            </a:r>
            <a:endParaRPr lang="en-US" sz="2800" dirty="0"/>
          </a:p>
        </p:txBody>
      </p:sp>
      <p:grpSp>
        <p:nvGrpSpPr>
          <p:cNvPr id="10" name="Group 9"/>
          <p:cNvGrpSpPr/>
          <p:nvPr/>
        </p:nvGrpSpPr>
        <p:grpSpPr>
          <a:xfrm>
            <a:off x="469196" y="1396571"/>
            <a:ext cx="390337" cy="339842"/>
            <a:chOff x="226589" y="1396571"/>
            <a:chExt cx="390337" cy="339842"/>
          </a:xfrm>
        </p:grpSpPr>
        <p:sp>
          <p:nvSpPr>
            <p:cNvPr id="4" name="Oval 3"/>
            <p:cNvSpPr/>
            <p:nvPr/>
          </p:nvSpPr>
          <p:spPr>
            <a:xfrm>
              <a:off x="253230" y="1426312"/>
              <a:ext cx="333955" cy="310101"/>
            </a:xfrm>
            <a:prstGeom prst="ellipse">
              <a:avLst/>
            </a:prstGeom>
            <a:solidFill>
              <a:srgbClr val="238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5" name="TextBox 4"/>
            <p:cNvSpPr txBox="1"/>
            <p:nvPr/>
          </p:nvSpPr>
          <p:spPr>
            <a:xfrm>
              <a:off x="226589" y="1396571"/>
              <a:ext cx="390337" cy="338554"/>
            </a:xfrm>
            <a:prstGeom prst="rect">
              <a:avLst/>
            </a:prstGeom>
            <a:noFill/>
            <a:ln>
              <a:noFill/>
            </a:ln>
          </p:spPr>
          <p:txBody>
            <a:bodyPr wrap="square" rtlCol="0">
              <a:spAutoFit/>
            </a:bodyPr>
            <a:lstStyle/>
            <a:p>
              <a:pPr algn="ctr"/>
              <a:r>
                <a:rPr lang="en-US" sz="1600" dirty="0" smtClean="0">
                  <a:solidFill>
                    <a:schemeClr val="bg1"/>
                  </a:solidFill>
                  <a:latin typeface="Arial"/>
                </a:rPr>
                <a:t>1</a:t>
              </a:r>
              <a:endParaRPr lang="en-US" sz="1600" dirty="0">
                <a:solidFill>
                  <a:schemeClr val="bg1"/>
                </a:solidFill>
                <a:latin typeface="Arial"/>
              </a:endParaRPr>
            </a:p>
          </p:txBody>
        </p:sp>
      </p:grpSp>
      <p:grpSp>
        <p:nvGrpSpPr>
          <p:cNvPr id="12" name="Group 11"/>
          <p:cNvGrpSpPr/>
          <p:nvPr/>
        </p:nvGrpSpPr>
        <p:grpSpPr>
          <a:xfrm>
            <a:off x="465581" y="3026441"/>
            <a:ext cx="390337" cy="343931"/>
            <a:chOff x="222974" y="2840944"/>
            <a:chExt cx="390337" cy="343931"/>
          </a:xfrm>
        </p:grpSpPr>
        <p:sp>
          <p:nvSpPr>
            <p:cNvPr id="6" name="Oval 5"/>
            <p:cNvSpPr/>
            <p:nvPr/>
          </p:nvSpPr>
          <p:spPr>
            <a:xfrm>
              <a:off x="253230" y="2874774"/>
              <a:ext cx="333955" cy="310101"/>
            </a:xfrm>
            <a:prstGeom prst="ellipse">
              <a:avLst/>
            </a:prstGeom>
            <a:solidFill>
              <a:srgbClr val="238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8" name="TextBox 7"/>
            <p:cNvSpPr txBox="1"/>
            <p:nvPr/>
          </p:nvSpPr>
          <p:spPr>
            <a:xfrm>
              <a:off x="222974" y="2840944"/>
              <a:ext cx="390337" cy="338554"/>
            </a:xfrm>
            <a:prstGeom prst="rect">
              <a:avLst/>
            </a:prstGeom>
            <a:noFill/>
          </p:spPr>
          <p:txBody>
            <a:bodyPr wrap="square" rtlCol="0">
              <a:spAutoFit/>
            </a:bodyPr>
            <a:lstStyle/>
            <a:p>
              <a:pPr algn="ctr"/>
              <a:r>
                <a:rPr lang="en-US" sz="1600" dirty="0" smtClean="0">
                  <a:solidFill>
                    <a:schemeClr val="bg1"/>
                  </a:solidFill>
                  <a:latin typeface="Arial"/>
                </a:rPr>
                <a:t>2</a:t>
              </a:r>
              <a:endParaRPr lang="en-US" sz="1600" dirty="0">
                <a:solidFill>
                  <a:schemeClr val="bg1"/>
                </a:solidFill>
                <a:latin typeface="Arial"/>
              </a:endParaRPr>
            </a:p>
          </p:txBody>
        </p:sp>
      </p:grpSp>
      <p:grpSp>
        <p:nvGrpSpPr>
          <p:cNvPr id="13" name="Group 12"/>
          <p:cNvGrpSpPr/>
          <p:nvPr/>
        </p:nvGrpSpPr>
        <p:grpSpPr>
          <a:xfrm>
            <a:off x="527639" y="4597333"/>
            <a:ext cx="416562" cy="338554"/>
            <a:chOff x="285032" y="4083649"/>
            <a:chExt cx="416562" cy="338554"/>
          </a:xfrm>
        </p:grpSpPr>
        <p:sp>
          <p:nvSpPr>
            <p:cNvPr id="7" name="Oval 6"/>
            <p:cNvSpPr/>
            <p:nvPr/>
          </p:nvSpPr>
          <p:spPr>
            <a:xfrm>
              <a:off x="285032" y="4109012"/>
              <a:ext cx="333955" cy="310101"/>
            </a:xfrm>
            <a:prstGeom prst="ellipse">
              <a:avLst/>
            </a:prstGeom>
            <a:solidFill>
              <a:srgbClr val="238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9" name="TextBox 8"/>
            <p:cNvSpPr txBox="1"/>
            <p:nvPr/>
          </p:nvSpPr>
          <p:spPr>
            <a:xfrm>
              <a:off x="311257" y="4083649"/>
              <a:ext cx="390337" cy="338554"/>
            </a:xfrm>
            <a:prstGeom prst="rect">
              <a:avLst/>
            </a:prstGeom>
            <a:noFill/>
          </p:spPr>
          <p:txBody>
            <a:bodyPr wrap="square" rtlCol="0">
              <a:spAutoFit/>
            </a:bodyPr>
            <a:lstStyle/>
            <a:p>
              <a:r>
                <a:rPr lang="en-US" sz="1600" dirty="0" smtClean="0">
                  <a:solidFill>
                    <a:schemeClr val="bg1"/>
                  </a:solidFill>
                  <a:latin typeface="Arial"/>
                </a:rPr>
                <a:t>3</a:t>
              </a:r>
              <a:endParaRPr lang="en-US" sz="1600" dirty="0">
                <a:solidFill>
                  <a:schemeClr val="bg1"/>
                </a:solidFill>
                <a:latin typeface="Arial"/>
              </a:endParaRPr>
            </a:p>
          </p:txBody>
        </p:sp>
      </p:grpSp>
    </p:spTree>
    <p:extLst>
      <p:ext uri="{BB962C8B-B14F-4D97-AF65-F5344CB8AC3E}">
        <p14:creationId xmlns:p14="http://schemas.microsoft.com/office/powerpoint/2010/main" val="11462041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3898900"/>
            <a:ext cx="9144000" cy="25216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2"/>
          <p:cNvSpPr txBox="1">
            <a:spLocks noChangeArrowheads="1"/>
          </p:cNvSpPr>
          <p:nvPr/>
        </p:nvSpPr>
        <p:spPr>
          <a:xfrm>
            <a:off x="328131" y="738352"/>
            <a:ext cx="8322483" cy="408101"/>
          </a:xfrm>
          <a:prstGeom prst="rect">
            <a:avLst/>
          </a:prstGeom>
          <a:noFill/>
          <a:ln/>
        </p:spPr>
        <p:txBody>
          <a:bodyPr vert="horz" anchor="ctr">
            <a:noAutofit/>
          </a:bodyPr>
          <a:lstStyle>
            <a:lvl1pPr algn="l" rtl="0" eaLnBrk="1" latinLnBrk="0" hangingPunct="1">
              <a:spcBef>
                <a:spcPct val="0"/>
              </a:spcBef>
              <a:buNone/>
              <a:defRPr kumimoji="0" sz="3200" b="1" kern="1200">
                <a:solidFill>
                  <a:srgbClr val="0D3058"/>
                </a:solidFill>
                <a:latin typeface="Arial"/>
                <a:ea typeface="+mj-ea"/>
                <a:cs typeface="+mj-cs"/>
              </a:defRPr>
            </a:lvl1pPr>
          </a:lstStyle>
          <a:p>
            <a:r>
              <a:rPr lang="en-US" altLang="en-US" sz="2800" dirty="0" smtClean="0">
                <a:cs typeface="Arial"/>
              </a:rPr>
              <a:t>DVT: A </a:t>
            </a:r>
            <a:r>
              <a:rPr lang="en-US" altLang="en-US" sz="2800" dirty="0">
                <a:cs typeface="Arial"/>
              </a:rPr>
              <a:t>Major Source of Mortality and Morbidity</a:t>
            </a:r>
            <a:endParaRPr lang="en-US" altLang="en-US" sz="2800" dirty="0"/>
          </a:p>
        </p:txBody>
      </p:sp>
      <p:sp>
        <p:nvSpPr>
          <p:cNvPr id="9" name="Rectangle 3"/>
          <p:cNvSpPr txBox="1">
            <a:spLocks noChangeArrowheads="1"/>
          </p:cNvSpPr>
          <p:nvPr/>
        </p:nvSpPr>
        <p:spPr>
          <a:xfrm>
            <a:off x="140641" y="1311701"/>
            <a:ext cx="2372021" cy="1263768"/>
          </a:xfrm>
          <a:prstGeom prst="rect">
            <a:avLst/>
          </a:prstGeom>
          <a:noFill/>
          <a:ln/>
        </p:spPr>
        <p:txBody>
          <a:bodyPr vert="horz">
            <a:noAutofit/>
          </a:bodyPr>
          <a:lstStyle>
            <a:lvl1pPr marL="365760" indent="-256032" algn="l" rtl="0" eaLnBrk="1" latinLnBrk="0" hangingPunct="1">
              <a:spcBef>
                <a:spcPts val="300"/>
              </a:spcBef>
              <a:buClr>
                <a:schemeClr val="tx1"/>
              </a:buClr>
              <a:buFont typeface="Georgia"/>
              <a:buChar char="•"/>
              <a:defRPr kumimoji="0" sz="2800" kern="1200">
                <a:solidFill>
                  <a:schemeClr val="tx1"/>
                </a:solidFill>
                <a:latin typeface="Arial"/>
                <a:ea typeface="+mn-ea"/>
                <a:cs typeface="+mn-cs"/>
              </a:defRPr>
            </a:lvl1pPr>
            <a:lvl2pPr marL="658368" indent="-246888" algn="l" rtl="0" eaLnBrk="1" latinLnBrk="0" hangingPunct="1">
              <a:spcBef>
                <a:spcPts val="300"/>
              </a:spcBef>
              <a:buClr>
                <a:schemeClr val="tx1"/>
              </a:buClr>
              <a:buFont typeface="Georgia"/>
              <a:buChar char="▫"/>
              <a:defRPr kumimoji="0" sz="2600" kern="1200">
                <a:solidFill>
                  <a:schemeClr val="tx1"/>
                </a:solidFill>
                <a:latin typeface="Arial"/>
                <a:ea typeface="+mn-ea"/>
                <a:cs typeface="+mn-cs"/>
              </a:defRPr>
            </a:lvl2pPr>
            <a:lvl3pPr marL="923544" indent="-219456" algn="l" rtl="0" eaLnBrk="1" latinLnBrk="0" hangingPunct="1">
              <a:spcBef>
                <a:spcPts val="300"/>
              </a:spcBef>
              <a:buClr>
                <a:schemeClr val="tx1"/>
              </a:buClr>
              <a:buFont typeface="Wingdings 2"/>
              <a:buChar char=""/>
              <a:defRPr kumimoji="0" sz="2400" kern="1200">
                <a:solidFill>
                  <a:schemeClr val="tx1"/>
                </a:solidFill>
                <a:latin typeface="Arial"/>
                <a:ea typeface="+mn-ea"/>
                <a:cs typeface="+mn-cs"/>
              </a:defRPr>
            </a:lvl3pPr>
            <a:lvl4pPr marL="1179576" indent="-201168" algn="l" rtl="0" eaLnBrk="1" latinLnBrk="0" hangingPunct="1">
              <a:spcBef>
                <a:spcPts val="300"/>
              </a:spcBef>
              <a:buClr>
                <a:schemeClr val="tx1"/>
              </a:buClr>
              <a:buFont typeface="Wingdings 2"/>
              <a:buChar char=""/>
              <a:defRPr kumimoji="0" sz="2200" kern="1200">
                <a:solidFill>
                  <a:schemeClr val="tx1"/>
                </a:solidFill>
                <a:latin typeface="Arial"/>
                <a:ea typeface="+mn-ea"/>
                <a:cs typeface="+mn-cs"/>
              </a:defRPr>
            </a:lvl4pPr>
            <a:lvl5pPr marL="1389888" indent="-182880" algn="l" rtl="0" eaLnBrk="1" latinLnBrk="0" hangingPunct="1">
              <a:spcBef>
                <a:spcPts val="300"/>
              </a:spcBef>
              <a:buClr>
                <a:schemeClr val="tx1"/>
              </a:buClr>
              <a:buFont typeface="Georgia"/>
              <a:buChar char="▫"/>
              <a:defRPr kumimoji="0" sz="2000" kern="1200">
                <a:solidFill>
                  <a:schemeClr val="tx1"/>
                </a:solidFill>
                <a:latin typeface="Arial"/>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537" indent="0" algn="ctr">
              <a:buClr>
                <a:schemeClr val="accent6"/>
              </a:buClr>
              <a:buFont typeface="Georgia"/>
              <a:buNone/>
            </a:pPr>
            <a:r>
              <a:rPr lang="en-US" altLang="en-US" sz="1600" dirty="0" smtClean="0">
                <a:solidFill>
                  <a:srgbClr val="0D3058"/>
                </a:solidFill>
              </a:rPr>
              <a:t>Over</a:t>
            </a:r>
            <a:r>
              <a:rPr lang="en-US" altLang="en-US" sz="2400" b="1" dirty="0" smtClean="0">
                <a:solidFill>
                  <a:srgbClr val="0D3058"/>
                </a:solidFill>
              </a:rPr>
              <a:t> 200,000</a:t>
            </a:r>
            <a:r>
              <a:rPr lang="en-US" altLang="en-US" sz="2400" dirty="0" smtClean="0">
                <a:solidFill>
                  <a:srgbClr val="0D3058"/>
                </a:solidFill>
              </a:rPr>
              <a:t> </a:t>
            </a:r>
            <a:br>
              <a:rPr lang="en-US" altLang="en-US" sz="2400" dirty="0" smtClean="0">
                <a:solidFill>
                  <a:srgbClr val="0D3058"/>
                </a:solidFill>
              </a:rPr>
            </a:br>
            <a:r>
              <a:rPr lang="en-US" altLang="en-US" sz="1600" dirty="0" smtClean="0">
                <a:solidFill>
                  <a:srgbClr val="0D3058"/>
                </a:solidFill>
              </a:rPr>
              <a:t>deaths per year due to PE annually in the U.S. alone. </a:t>
            </a:r>
            <a:endParaRPr lang="en-US" altLang="en-US" sz="2000" dirty="0" smtClean="0">
              <a:solidFill>
                <a:srgbClr val="0D3058"/>
              </a:solidFill>
            </a:endParaRPr>
          </a:p>
        </p:txBody>
      </p:sp>
      <p:sp>
        <p:nvSpPr>
          <p:cNvPr id="10" name="Rectangle 3"/>
          <p:cNvSpPr txBox="1">
            <a:spLocks noChangeArrowheads="1"/>
          </p:cNvSpPr>
          <p:nvPr/>
        </p:nvSpPr>
        <p:spPr>
          <a:xfrm>
            <a:off x="2874348" y="1272490"/>
            <a:ext cx="2372021" cy="1263768"/>
          </a:xfrm>
          <a:prstGeom prst="rect">
            <a:avLst/>
          </a:prstGeom>
          <a:noFill/>
          <a:ln/>
        </p:spPr>
        <p:txBody>
          <a:bodyPr vert="horz">
            <a:noAutofit/>
          </a:bodyPr>
          <a:lstStyle>
            <a:lvl1pPr marL="365760" indent="-256032" algn="l" rtl="0" eaLnBrk="1" latinLnBrk="0" hangingPunct="1">
              <a:spcBef>
                <a:spcPts val="300"/>
              </a:spcBef>
              <a:buClr>
                <a:schemeClr val="tx1"/>
              </a:buClr>
              <a:buFont typeface="Georgia"/>
              <a:buChar char="•"/>
              <a:defRPr kumimoji="0" sz="2800" kern="1200">
                <a:solidFill>
                  <a:schemeClr val="tx1"/>
                </a:solidFill>
                <a:latin typeface="Arial"/>
                <a:ea typeface="+mn-ea"/>
                <a:cs typeface="+mn-cs"/>
              </a:defRPr>
            </a:lvl1pPr>
            <a:lvl2pPr marL="658368" indent="-246888" algn="l" rtl="0" eaLnBrk="1" latinLnBrk="0" hangingPunct="1">
              <a:spcBef>
                <a:spcPts val="300"/>
              </a:spcBef>
              <a:buClr>
                <a:schemeClr val="tx1"/>
              </a:buClr>
              <a:buFont typeface="Georgia"/>
              <a:buChar char="▫"/>
              <a:defRPr kumimoji="0" sz="2600" kern="1200">
                <a:solidFill>
                  <a:schemeClr val="tx1"/>
                </a:solidFill>
                <a:latin typeface="Arial"/>
                <a:ea typeface="+mn-ea"/>
                <a:cs typeface="+mn-cs"/>
              </a:defRPr>
            </a:lvl2pPr>
            <a:lvl3pPr marL="923544" indent="-219456" algn="l" rtl="0" eaLnBrk="1" latinLnBrk="0" hangingPunct="1">
              <a:spcBef>
                <a:spcPts val="300"/>
              </a:spcBef>
              <a:buClr>
                <a:schemeClr val="tx1"/>
              </a:buClr>
              <a:buFont typeface="Wingdings 2"/>
              <a:buChar char=""/>
              <a:defRPr kumimoji="0" sz="2400" kern="1200">
                <a:solidFill>
                  <a:schemeClr val="tx1"/>
                </a:solidFill>
                <a:latin typeface="Arial"/>
                <a:ea typeface="+mn-ea"/>
                <a:cs typeface="+mn-cs"/>
              </a:defRPr>
            </a:lvl3pPr>
            <a:lvl4pPr marL="1179576" indent="-201168" algn="l" rtl="0" eaLnBrk="1" latinLnBrk="0" hangingPunct="1">
              <a:spcBef>
                <a:spcPts val="300"/>
              </a:spcBef>
              <a:buClr>
                <a:schemeClr val="tx1"/>
              </a:buClr>
              <a:buFont typeface="Wingdings 2"/>
              <a:buChar char=""/>
              <a:defRPr kumimoji="0" sz="2200" kern="1200">
                <a:solidFill>
                  <a:schemeClr val="tx1"/>
                </a:solidFill>
                <a:latin typeface="Arial"/>
                <a:ea typeface="+mn-ea"/>
                <a:cs typeface="+mn-cs"/>
              </a:defRPr>
            </a:lvl4pPr>
            <a:lvl5pPr marL="1389888" indent="-182880" algn="l" rtl="0" eaLnBrk="1" latinLnBrk="0" hangingPunct="1">
              <a:spcBef>
                <a:spcPts val="300"/>
              </a:spcBef>
              <a:buClr>
                <a:schemeClr val="tx1"/>
              </a:buClr>
              <a:buFont typeface="Georgia"/>
              <a:buChar char="▫"/>
              <a:defRPr kumimoji="0" sz="2000" kern="1200">
                <a:solidFill>
                  <a:schemeClr val="tx1"/>
                </a:solidFill>
                <a:latin typeface="Arial"/>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ctr">
              <a:buNone/>
            </a:pPr>
            <a:r>
              <a:rPr lang="en-US" sz="1600" dirty="0" smtClean="0">
                <a:solidFill>
                  <a:schemeClr val="tx2"/>
                </a:solidFill>
              </a:rPr>
              <a:t>Over </a:t>
            </a:r>
            <a:r>
              <a:rPr lang="en-US" sz="2400" b="1" u="sng" dirty="0" smtClean="0">
                <a:solidFill>
                  <a:schemeClr val="tx2"/>
                </a:solidFill>
              </a:rPr>
              <a:t>600,000</a:t>
            </a:r>
            <a:endParaRPr lang="en-US" sz="2400" b="1" u="sng" dirty="0">
              <a:solidFill>
                <a:schemeClr val="tx2"/>
              </a:solidFill>
            </a:endParaRPr>
          </a:p>
          <a:p>
            <a:pPr marL="0" indent="0" algn="ctr">
              <a:buNone/>
            </a:pPr>
            <a:r>
              <a:rPr lang="en-US" sz="1600" dirty="0">
                <a:solidFill>
                  <a:schemeClr val="tx2"/>
                </a:solidFill>
              </a:rPr>
              <a:t>patients diagnosed with DVT annually in the US alone</a:t>
            </a:r>
          </a:p>
        </p:txBody>
      </p:sp>
      <p:sp>
        <p:nvSpPr>
          <p:cNvPr id="12" name="Rectangle 3"/>
          <p:cNvSpPr txBox="1">
            <a:spLocks noChangeArrowheads="1"/>
          </p:cNvSpPr>
          <p:nvPr/>
        </p:nvSpPr>
        <p:spPr>
          <a:xfrm>
            <a:off x="140641" y="2902954"/>
            <a:ext cx="2372021" cy="1263768"/>
          </a:xfrm>
          <a:prstGeom prst="rect">
            <a:avLst/>
          </a:prstGeom>
          <a:noFill/>
          <a:ln/>
        </p:spPr>
        <p:txBody>
          <a:bodyPr vert="horz">
            <a:noAutofit/>
          </a:bodyPr>
          <a:lstStyle>
            <a:lvl1pPr marL="365760" indent="-256032" algn="l" rtl="0" eaLnBrk="1" latinLnBrk="0" hangingPunct="1">
              <a:spcBef>
                <a:spcPts val="300"/>
              </a:spcBef>
              <a:buClr>
                <a:schemeClr val="tx1"/>
              </a:buClr>
              <a:buFont typeface="Georgia"/>
              <a:buChar char="•"/>
              <a:defRPr kumimoji="0" sz="2800" kern="1200">
                <a:solidFill>
                  <a:schemeClr val="tx1"/>
                </a:solidFill>
                <a:latin typeface="Arial"/>
                <a:ea typeface="+mn-ea"/>
                <a:cs typeface="+mn-cs"/>
              </a:defRPr>
            </a:lvl1pPr>
            <a:lvl2pPr marL="658368" indent="-246888" algn="l" rtl="0" eaLnBrk="1" latinLnBrk="0" hangingPunct="1">
              <a:spcBef>
                <a:spcPts val="300"/>
              </a:spcBef>
              <a:buClr>
                <a:schemeClr val="tx1"/>
              </a:buClr>
              <a:buFont typeface="Georgia"/>
              <a:buChar char="▫"/>
              <a:defRPr kumimoji="0" sz="2600" kern="1200">
                <a:solidFill>
                  <a:schemeClr val="tx1"/>
                </a:solidFill>
                <a:latin typeface="Arial"/>
                <a:ea typeface="+mn-ea"/>
                <a:cs typeface="+mn-cs"/>
              </a:defRPr>
            </a:lvl2pPr>
            <a:lvl3pPr marL="923544" indent="-219456" algn="l" rtl="0" eaLnBrk="1" latinLnBrk="0" hangingPunct="1">
              <a:spcBef>
                <a:spcPts val="300"/>
              </a:spcBef>
              <a:buClr>
                <a:schemeClr val="tx1"/>
              </a:buClr>
              <a:buFont typeface="Wingdings 2"/>
              <a:buChar char=""/>
              <a:defRPr kumimoji="0" sz="2400" kern="1200">
                <a:solidFill>
                  <a:schemeClr val="tx1"/>
                </a:solidFill>
                <a:latin typeface="Arial"/>
                <a:ea typeface="+mn-ea"/>
                <a:cs typeface="+mn-cs"/>
              </a:defRPr>
            </a:lvl3pPr>
            <a:lvl4pPr marL="1179576" indent="-201168" algn="l" rtl="0" eaLnBrk="1" latinLnBrk="0" hangingPunct="1">
              <a:spcBef>
                <a:spcPts val="300"/>
              </a:spcBef>
              <a:buClr>
                <a:schemeClr val="tx1"/>
              </a:buClr>
              <a:buFont typeface="Wingdings 2"/>
              <a:buChar char=""/>
              <a:defRPr kumimoji="0" sz="2200" kern="1200">
                <a:solidFill>
                  <a:schemeClr val="tx1"/>
                </a:solidFill>
                <a:latin typeface="Arial"/>
                <a:ea typeface="+mn-ea"/>
                <a:cs typeface="+mn-cs"/>
              </a:defRPr>
            </a:lvl4pPr>
            <a:lvl5pPr marL="1389888" indent="-182880" algn="l" rtl="0" eaLnBrk="1" latinLnBrk="0" hangingPunct="1">
              <a:spcBef>
                <a:spcPts val="300"/>
              </a:spcBef>
              <a:buClr>
                <a:schemeClr val="tx1"/>
              </a:buClr>
              <a:buFont typeface="Georgia"/>
              <a:buChar char="▫"/>
              <a:defRPr kumimoji="0" sz="2000" kern="1200">
                <a:solidFill>
                  <a:schemeClr val="tx1"/>
                </a:solidFill>
                <a:latin typeface="Arial"/>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lvl="1" indent="0" algn="ctr">
              <a:buNone/>
            </a:pPr>
            <a:r>
              <a:rPr lang="en-US" altLang="en-US" sz="1600" dirty="0" smtClean="0">
                <a:solidFill>
                  <a:schemeClr val="accent6"/>
                </a:solidFill>
              </a:rPr>
              <a:t>More </a:t>
            </a:r>
            <a:r>
              <a:rPr lang="en-US" altLang="en-US" sz="1600" dirty="0">
                <a:solidFill>
                  <a:schemeClr val="accent6"/>
                </a:solidFill>
              </a:rPr>
              <a:t>than HIV, </a:t>
            </a:r>
            <a:r>
              <a:rPr lang="en-US" altLang="en-US" sz="1600" dirty="0" smtClean="0">
                <a:solidFill>
                  <a:schemeClr val="accent6"/>
                </a:solidFill>
              </a:rPr>
              <a:t/>
            </a:r>
            <a:br>
              <a:rPr lang="en-US" altLang="en-US" sz="1600" dirty="0" smtClean="0">
                <a:solidFill>
                  <a:schemeClr val="accent6"/>
                </a:solidFill>
              </a:rPr>
            </a:br>
            <a:r>
              <a:rPr lang="en-US" altLang="en-US" sz="1600" dirty="0" smtClean="0">
                <a:solidFill>
                  <a:schemeClr val="accent6"/>
                </a:solidFill>
              </a:rPr>
              <a:t>MVAs &amp; Breast </a:t>
            </a:r>
            <a:br>
              <a:rPr lang="en-US" altLang="en-US" sz="1600" dirty="0" smtClean="0">
                <a:solidFill>
                  <a:schemeClr val="accent6"/>
                </a:solidFill>
              </a:rPr>
            </a:br>
            <a:r>
              <a:rPr lang="en-US" altLang="en-US" sz="1600" dirty="0" smtClean="0">
                <a:solidFill>
                  <a:schemeClr val="accent6"/>
                </a:solidFill>
              </a:rPr>
              <a:t>Cancer </a:t>
            </a:r>
            <a:r>
              <a:rPr lang="en-US" altLang="en-US" sz="1600" dirty="0">
                <a:solidFill>
                  <a:schemeClr val="accent6"/>
                </a:solidFill>
              </a:rPr>
              <a:t>combined</a:t>
            </a:r>
          </a:p>
        </p:txBody>
      </p:sp>
      <p:sp>
        <p:nvSpPr>
          <p:cNvPr id="13" name="Rectangle 3"/>
          <p:cNvSpPr txBox="1">
            <a:spLocks noChangeArrowheads="1"/>
          </p:cNvSpPr>
          <p:nvPr/>
        </p:nvSpPr>
        <p:spPr>
          <a:xfrm>
            <a:off x="2937410" y="2915319"/>
            <a:ext cx="2372021" cy="983581"/>
          </a:xfrm>
          <a:prstGeom prst="rect">
            <a:avLst/>
          </a:prstGeom>
          <a:noFill/>
          <a:ln/>
        </p:spPr>
        <p:txBody>
          <a:bodyPr vert="horz">
            <a:noAutofit/>
          </a:bodyPr>
          <a:lstStyle>
            <a:lvl1pPr marL="365760" indent="-256032" algn="l" rtl="0" eaLnBrk="1" latinLnBrk="0" hangingPunct="1">
              <a:spcBef>
                <a:spcPts val="300"/>
              </a:spcBef>
              <a:buClr>
                <a:schemeClr val="tx1"/>
              </a:buClr>
              <a:buFont typeface="Georgia"/>
              <a:buChar char="•"/>
              <a:defRPr kumimoji="0" sz="2800" kern="1200">
                <a:solidFill>
                  <a:schemeClr val="tx1"/>
                </a:solidFill>
                <a:latin typeface="Arial"/>
                <a:ea typeface="+mn-ea"/>
                <a:cs typeface="+mn-cs"/>
              </a:defRPr>
            </a:lvl1pPr>
            <a:lvl2pPr marL="658368" indent="-246888" algn="l" rtl="0" eaLnBrk="1" latinLnBrk="0" hangingPunct="1">
              <a:spcBef>
                <a:spcPts val="300"/>
              </a:spcBef>
              <a:buClr>
                <a:schemeClr val="tx1"/>
              </a:buClr>
              <a:buFont typeface="Georgia"/>
              <a:buChar char="▫"/>
              <a:defRPr kumimoji="0" sz="2600" kern="1200">
                <a:solidFill>
                  <a:schemeClr val="tx1"/>
                </a:solidFill>
                <a:latin typeface="Arial"/>
                <a:ea typeface="+mn-ea"/>
                <a:cs typeface="+mn-cs"/>
              </a:defRPr>
            </a:lvl2pPr>
            <a:lvl3pPr marL="923544" indent="-219456" algn="l" rtl="0" eaLnBrk="1" latinLnBrk="0" hangingPunct="1">
              <a:spcBef>
                <a:spcPts val="300"/>
              </a:spcBef>
              <a:buClr>
                <a:schemeClr val="tx1"/>
              </a:buClr>
              <a:buFont typeface="Wingdings 2"/>
              <a:buChar char=""/>
              <a:defRPr kumimoji="0" sz="2400" kern="1200">
                <a:solidFill>
                  <a:schemeClr val="tx1"/>
                </a:solidFill>
                <a:latin typeface="Arial"/>
                <a:ea typeface="+mn-ea"/>
                <a:cs typeface="+mn-cs"/>
              </a:defRPr>
            </a:lvl3pPr>
            <a:lvl4pPr marL="1179576" indent="-201168" algn="l" rtl="0" eaLnBrk="1" latinLnBrk="0" hangingPunct="1">
              <a:spcBef>
                <a:spcPts val="300"/>
              </a:spcBef>
              <a:buClr>
                <a:schemeClr val="tx1"/>
              </a:buClr>
              <a:buFont typeface="Wingdings 2"/>
              <a:buChar char=""/>
              <a:defRPr kumimoji="0" sz="2200" kern="1200">
                <a:solidFill>
                  <a:schemeClr val="tx1"/>
                </a:solidFill>
                <a:latin typeface="Arial"/>
                <a:ea typeface="+mn-ea"/>
                <a:cs typeface="+mn-cs"/>
              </a:defRPr>
            </a:lvl4pPr>
            <a:lvl5pPr marL="1389888" indent="-182880" algn="l" rtl="0" eaLnBrk="1" latinLnBrk="0" hangingPunct="1">
              <a:spcBef>
                <a:spcPts val="300"/>
              </a:spcBef>
              <a:buClr>
                <a:schemeClr val="tx1"/>
              </a:buClr>
              <a:buFont typeface="Georgia"/>
              <a:buChar char="▫"/>
              <a:defRPr kumimoji="0" sz="2000" kern="1200">
                <a:solidFill>
                  <a:schemeClr val="tx1"/>
                </a:solidFill>
                <a:latin typeface="Arial"/>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lvl="1" indent="0" algn="ctr">
              <a:buNone/>
            </a:pPr>
            <a:r>
              <a:rPr lang="en-US" altLang="en-US" sz="1600" dirty="0">
                <a:solidFill>
                  <a:schemeClr val="accent6"/>
                </a:solidFill>
              </a:rPr>
              <a:t>Nearly two thirds of all VTE events result from </a:t>
            </a:r>
            <a:r>
              <a:rPr lang="en-US" altLang="en-US" sz="1600" dirty="0" smtClean="0">
                <a:solidFill>
                  <a:schemeClr val="accent6"/>
                </a:solidFill>
              </a:rPr>
              <a:t>hospitalization</a:t>
            </a:r>
            <a:endParaRPr lang="en-US" altLang="en-US" sz="1600" dirty="0">
              <a:solidFill>
                <a:schemeClr val="accent6"/>
              </a:solidFill>
            </a:endParaRPr>
          </a:p>
        </p:txBody>
      </p:sp>
      <p:sp>
        <p:nvSpPr>
          <p:cNvPr id="14" name="Rectangle 3"/>
          <p:cNvSpPr txBox="1">
            <a:spLocks noChangeArrowheads="1"/>
          </p:cNvSpPr>
          <p:nvPr/>
        </p:nvSpPr>
        <p:spPr>
          <a:xfrm>
            <a:off x="5957241" y="1351320"/>
            <a:ext cx="2372021" cy="1263768"/>
          </a:xfrm>
          <a:prstGeom prst="rect">
            <a:avLst/>
          </a:prstGeom>
          <a:noFill/>
          <a:ln/>
        </p:spPr>
        <p:txBody>
          <a:bodyPr vert="horz">
            <a:noAutofit/>
          </a:bodyPr>
          <a:lstStyle>
            <a:lvl1pPr marL="365760" indent="-256032" algn="l" rtl="0" eaLnBrk="1" latinLnBrk="0" hangingPunct="1">
              <a:spcBef>
                <a:spcPts val="300"/>
              </a:spcBef>
              <a:buClr>
                <a:schemeClr val="tx1"/>
              </a:buClr>
              <a:buFont typeface="Georgia"/>
              <a:buChar char="•"/>
              <a:defRPr kumimoji="0" sz="2800" kern="1200">
                <a:solidFill>
                  <a:schemeClr val="tx1"/>
                </a:solidFill>
                <a:latin typeface="Arial"/>
                <a:ea typeface="+mn-ea"/>
                <a:cs typeface="+mn-cs"/>
              </a:defRPr>
            </a:lvl1pPr>
            <a:lvl2pPr marL="658368" indent="-246888" algn="l" rtl="0" eaLnBrk="1" latinLnBrk="0" hangingPunct="1">
              <a:spcBef>
                <a:spcPts val="300"/>
              </a:spcBef>
              <a:buClr>
                <a:schemeClr val="tx1"/>
              </a:buClr>
              <a:buFont typeface="Georgia"/>
              <a:buChar char="▫"/>
              <a:defRPr kumimoji="0" sz="2600" kern="1200">
                <a:solidFill>
                  <a:schemeClr val="tx1"/>
                </a:solidFill>
                <a:latin typeface="Arial"/>
                <a:ea typeface="+mn-ea"/>
                <a:cs typeface="+mn-cs"/>
              </a:defRPr>
            </a:lvl2pPr>
            <a:lvl3pPr marL="923544" indent="-219456" algn="l" rtl="0" eaLnBrk="1" latinLnBrk="0" hangingPunct="1">
              <a:spcBef>
                <a:spcPts val="300"/>
              </a:spcBef>
              <a:buClr>
                <a:schemeClr val="tx1"/>
              </a:buClr>
              <a:buFont typeface="Wingdings 2"/>
              <a:buChar char=""/>
              <a:defRPr kumimoji="0" sz="2400" kern="1200">
                <a:solidFill>
                  <a:schemeClr val="tx1"/>
                </a:solidFill>
                <a:latin typeface="Arial"/>
                <a:ea typeface="+mn-ea"/>
                <a:cs typeface="+mn-cs"/>
              </a:defRPr>
            </a:lvl3pPr>
            <a:lvl4pPr marL="1179576" indent="-201168" algn="l" rtl="0" eaLnBrk="1" latinLnBrk="0" hangingPunct="1">
              <a:spcBef>
                <a:spcPts val="300"/>
              </a:spcBef>
              <a:buClr>
                <a:schemeClr val="tx1"/>
              </a:buClr>
              <a:buFont typeface="Wingdings 2"/>
              <a:buChar char=""/>
              <a:defRPr kumimoji="0" sz="2200" kern="1200">
                <a:solidFill>
                  <a:schemeClr val="tx1"/>
                </a:solidFill>
                <a:latin typeface="Arial"/>
                <a:ea typeface="+mn-ea"/>
                <a:cs typeface="+mn-cs"/>
              </a:defRPr>
            </a:lvl4pPr>
            <a:lvl5pPr marL="1389888" indent="-182880" algn="l" rtl="0" eaLnBrk="1" latinLnBrk="0" hangingPunct="1">
              <a:spcBef>
                <a:spcPts val="300"/>
              </a:spcBef>
              <a:buClr>
                <a:schemeClr val="tx1"/>
              </a:buClr>
              <a:buFont typeface="Georgia"/>
              <a:buChar char="▫"/>
              <a:defRPr kumimoji="0" sz="2000" kern="1200">
                <a:solidFill>
                  <a:schemeClr val="tx1"/>
                </a:solidFill>
                <a:latin typeface="Arial"/>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537" indent="0" algn="ctr">
              <a:buClr>
                <a:schemeClr val="accent6"/>
              </a:buClr>
              <a:buFont typeface="Georgia"/>
              <a:buNone/>
            </a:pPr>
            <a:r>
              <a:rPr lang="en-US" altLang="en-US" sz="2400" b="1" dirty="0" smtClean="0">
                <a:solidFill>
                  <a:srgbClr val="0D3058"/>
                </a:solidFill>
              </a:rPr>
              <a:t>Huge Costs and Morbidity</a:t>
            </a:r>
            <a:endParaRPr lang="en-US" altLang="en-US" sz="2400" dirty="0" smtClean="0">
              <a:solidFill>
                <a:srgbClr val="0D3058"/>
              </a:solidFill>
            </a:endParaRPr>
          </a:p>
        </p:txBody>
      </p:sp>
      <p:sp>
        <p:nvSpPr>
          <p:cNvPr id="15" name="Rectangle 3"/>
          <p:cNvSpPr txBox="1">
            <a:spLocks noChangeArrowheads="1"/>
          </p:cNvSpPr>
          <p:nvPr/>
        </p:nvSpPr>
        <p:spPr>
          <a:xfrm>
            <a:off x="5805815" y="2685831"/>
            <a:ext cx="2844799" cy="1447800"/>
          </a:xfrm>
          <a:prstGeom prst="rect">
            <a:avLst/>
          </a:prstGeom>
          <a:noFill/>
          <a:ln/>
        </p:spPr>
        <p:txBody>
          <a:bodyPr vert="horz">
            <a:noAutofit/>
          </a:bodyPr>
          <a:lstStyle>
            <a:lvl1pPr marL="365760" indent="-256032" algn="l" rtl="0" eaLnBrk="1" latinLnBrk="0" hangingPunct="1">
              <a:spcBef>
                <a:spcPts val="300"/>
              </a:spcBef>
              <a:buClr>
                <a:schemeClr val="tx1"/>
              </a:buClr>
              <a:buFont typeface="Georgia"/>
              <a:buChar char="•"/>
              <a:defRPr kumimoji="0" sz="2800" kern="1200">
                <a:solidFill>
                  <a:schemeClr val="tx1"/>
                </a:solidFill>
                <a:latin typeface="Arial"/>
                <a:ea typeface="+mn-ea"/>
                <a:cs typeface="+mn-cs"/>
              </a:defRPr>
            </a:lvl1pPr>
            <a:lvl2pPr marL="658368" indent="-246888" algn="l" rtl="0" eaLnBrk="1" latinLnBrk="0" hangingPunct="1">
              <a:spcBef>
                <a:spcPts val="300"/>
              </a:spcBef>
              <a:buClr>
                <a:schemeClr val="tx1"/>
              </a:buClr>
              <a:buFont typeface="Georgia"/>
              <a:buChar char="▫"/>
              <a:defRPr kumimoji="0" sz="2600" kern="1200">
                <a:solidFill>
                  <a:schemeClr val="tx1"/>
                </a:solidFill>
                <a:latin typeface="Arial"/>
                <a:ea typeface="+mn-ea"/>
                <a:cs typeface="+mn-cs"/>
              </a:defRPr>
            </a:lvl2pPr>
            <a:lvl3pPr marL="923544" indent="-219456" algn="l" rtl="0" eaLnBrk="1" latinLnBrk="0" hangingPunct="1">
              <a:spcBef>
                <a:spcPts val="300"/>
              </a:spcBef>
              <a:buClr>
                <a:schemeClr val="tx1"/>
              </a:buClr>
              <a:buFont typeface="Wingdings 2"/>
              <a:buChar char=""/>
              <a:defRPr kumimoji="0" sz="2400" kern="1200">
                <a:solidFill>
                  <a:schemeClr val="tx1"/>
                </a:solidFill>
                <a:latin typeface="Arial"/>
                <a:ea typeface="+mn-ea"/>
                <a:cs typeface="+mn-cs"/>
              </a:defRPr>
            </a:lvl3pPr>
            <a:lvl4pPr marL="1179576" indent="-201168" algn="l" rtl="0" eaLnBrk="1" latinLnBrk="0" hangingPunct="1">
              <a:spcBef>
                <a:spcPts val="300"/>
              </a:spcBef>
              <a:buClr>
                <a:schemeClr val="tx1"/>
              </a:buClr>
              <a:buFont typeface="Wingdings 2"/>
              <a:buChar char=""/>
              <a:defRPr kumimoji="0" sz="2200" kern="1200">
                <a:solidFill>
                  <a:schemeClr val="tx1"/>
                </a:solidFill>
                <a:latin typeface="Arial"/>
                <a:ea typeface="+mn-ea"/>
                <a:cs typeface="+mn-cs"/>
              </a:defRPr>
            </a:lvl4pPr>
            <a:lvl5pPr marL="1389888" indent="-182880" algn="l" rtl="0" eaLnBrk="1" latinLnBrk="0" hangingPunct="1">
              <a:spcBef>
                <a:spcPts val="300"/>
              </a:spcBef>
              <a:buClr>
                <a:schemeClr val="tx1"/>
              </a:buClr>
              <a:buFont typeface="Georgia"/>
              <a:buChar char="▫"/>
              <a:defRPr kumimoji="0" sz="2000" kern="1200">
                <a:solidFill>
                  <a:schemeClr val="tx1"/>
                </a:solidFill>
                <a:latin typeface="Arial"/>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lvl="1" indent="0" algn="ctr">
              <a:buNone/>
            </a:pPr>
            <a:r>
              <a:rPr lang="en-US" altLang="en-US" sz="1600" dirty="0">
                <a:solidFill>
                  <a:schemeClr val="accent6"/>
                </a:solidFill>
              </a:rPr>
              <a:t>Recurrence of DVT, post-thrombotic syndrome and chronic PE / PAH are long term </a:t>
            </a:r>
            <a:r>
              <a:rPr lang="en-US" altLang="en-US" sz="1600" dirty="0" err="1">
                <a:solidFill>
                  <a:schemeClr val="accent6"/>
                </a:solidFill>
              </a:rPr>
              <a:t>sequelae</a:t>
            </a:r>
            <a:endParaRPr lang="en-US" altLang="en-US" sz="1600" dirty="0">
              <a:solidFill>
                <a:schemeClr val="accent6"/>
              </a:solidFill>
            </a:endParaRPr>
          </a:p>
        </p:txBody>
      </p:sp>
      <p:cxnSp>
        <p:nvCxnSpPr>
          <p:cNvPr id="16" name="Straight Connector 15"/>
          <p:cNvCxnSpPr/>
          <p:nvPr/>
        </p:nvCxnSpPr>
        <p:spPr>
          <a:xfrm>
            <a:off x="2703162" y="1479331"/>
            <a:ext cx="0" cy="1892300"/>
          </a:xfrm>
          <a:prstGeom prst="line">
            <a:avLst/>
          </a:prstGeom>
          <a:ln>
            <a:solidFill>
              <a:srgbClr val="0E3667"/>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624162" y="1479331"/>
            <a:ext cx="0" cy="1892300"/>
          </a:xfrm>
          <a:prstGeom prst="line">
            <a:avLst/>
          </a:prstGeom>
          <a:ln>
            <a:solidFill>
              <a:srgbClr val="0E3667"/>
            </a:solidFill>
          </a:ln>
          <a:effectLst/>
        </p:spPr>
        <p:style>
          <a:lnRef idx="2">
            <a:schemeClr val="accent1"/>
          </a:lnRef>
          <a:fillRef idx="0">
            <a:schemeClr val="accent1"/>
          </a:fillRef>
          <a:effectRef idx="1">
            <a:schemeClr val="accent1"/>
          </a:effectRef>
          <a:fontRef idx="minor">
            <a:schemeClr val="tx1"/>
          </a:fontRef>
        </p:style>
      </p:cxnSp>
      <p:graphicFrame>
        <p:nvGraphicFramePr>
          <p:cNvPr id="7" name="Table 6"/>
          <p:cNvGraphicFramePr>
            <a:graphicFrameLocks noGrp="1"/>
          </p:cNvGraphicFramePr>
          <p:nvPr>
            <p:extLst>
              <p:ext uri="{D42A27DB-BD31-4B8C-83A1-F6EECF244321}">
                <p14:modId xmlns:p14="http://schemas.microsoft.com/office/powerpoint/2010/main" val="2733247862"/>
              </p:ext>
            </p:extLst>
          </p:nvPr>
        </p:nvGraphicFramePr>
        <p:xfrm>
          <a:off x="635000" y="4381500"/>
          <a:ext cx="7937500" cy="1483360"/>
        </p:xfrm>
        <a:graphic>
          <a:graphicData uri="http://schemas.openxmlformats.org/drawingml/2006/table">
            <a:tbl>
              <a:tblPr firstRow="1" bandRow="1">
                <a:tableStyleId>{5C22544A-7EE6-4342-B048-85BDC9FD1C3A}</a:tableStyleId>
              </a:tblPr>
              <a:tblGrid>
                <a:gridCol w="3968750"/>
                <a:gridCol w="3968750"/>
              </a:tblGrid>
              <a:tr h="370840">
                <a:tc>
                  <a:txBody>
                    <a:bodyPr/>
                    <a:lstStyle/>
                    <a:p>
                      <a:r>
                        <a:rPr lang="en-US" sz="1400" dirty="0" smtClean="0">
                          <a:latin typeface="Arial"/>
                          <a:cs typeface="Arial"/>
                        </a:rPr>
                        <a:t>Some Causes of Death in the US</a:t>
                      </a:r>
                      <a:endParaRPr lang="en-US" sz="1400" dirty="0">
                        <a:latin typeface="Arial"/>
                        <a:cs typeface="Arial"/>
                      </a:endParaRPr>
                    </a:p>
                  </a:txBody>
                  <a:tcPr>
                    <a:solidFill>
                      <a:srgbClr val="0C315D"/>
                    </a:solidFill>
                  </a:tcPr>
                </a:tc>
                <a:tc>
                  <a:txBody>
                    <a:bodyPr/>
                    <a:lstStyle/>
                    <a:p>
                      <a:r>
                        <a:rPr lang="en-US" sz="1400" dirty="0" smtClean="0">
                          <a:latin typeface="Arial"/>
                          <a:cs typeface="Arial"/>
                        </a:rPr>
                        <a:t>Annual Number of Deaths</a:t>
                      </a:r>
                      <a:endParaRPr lang="en-US" sz="1400" dirty="0">
                        <a:latin typeface="Arial"/>
                        <a:cs typeface="Arial"/>
                      </a:endParaRPr>
                    </a:p>
                  </a:txBody>
                  <a:tcPr>
                    <a:solidFill>
                      <a:srgbClr val="0C315D"/>
                    </a:solidFill>
                  </a:tcPr>
                </a:tc>
              </a:tr>
              <a:tr h="370840">
                <a:tc>
                  <a:txBody>
                    <a:bodyPr/>
                    <a:lstStyle/>
                    <a:p>
                      <a:r>
                        <a:rPr lang="en-US" sz="1400" dirty="0" smtClean="0">
                          <a:latin typeface="Arial"/>
                          <a:cs typeface="Arial"/>
                        </a:rPr>
                        <a:t>PE</a:t>
                      </a:r>
                      <a:endParaRPr lang="en-US" sz="1400" dirty="0">
                        <a:latin typeface="Arial"/>
                        <a:cs typeface="Arial"/>
                      </a:endParaRPr>
                    </a:p>
                  </a:txBody>
                  <a:tcPr/>
                </a:tc>
                <a:tc>
                  <a:txBody>
                    <a:bodyPr/>
                    <a:lstStyle/>
                    <a:p>
                      <a:r>
                        <a:rPr lang="en-US" sz="1400" dirty="0" smtClean="0">
                          <a:latin typeface="Arial"/>
                          <a:cs typeface="Arial"/>
                        </a:rPr>
                        <a:t>Up to 200,000</a:t>
                      </a:r>
                    </a:p>
                  </a:txBody>
                  <a:tcPr/>
                </a:tc>
              </a:tr>
              <a:tr h="370840">
                <a:tc>
                  <a:txBody>
                    <a:bodyPr/>
                    <a:lstStyle/>
                    <a:p>
                      <a:r>
                        <a:rPr lang="en-US" sz="1400" dirty="0" smtClean="0">
                          <a:latin typeface="Arial"/>
                          <a:cs typeface="Arial"/>
                        </a:rPr>
                        <a:t>AIDS</a:t>
                      </a:r>
                      <a:endParaRPr lang="en-US" sz="1400" dirty="0">
                        <a:latin typeface="Arial"/>
                        <a:cs typeface="Arial"/>
                      </a:endParaRPr>
                    </a:p>
                  </a:txBody>
                  <a:tcPr/>
                </a:tc>
                <a:tc>
                  <a:txBody>
                    <a:bodyPr/>
                    <a:lstStyle/>
                    <a:p>
                      <a:r>
                        <a:rPr lang="en-US" sz="1400" dirty="0" smtClean="0">
                          <a:latin typeface="Arial"/>
                          <a:cs typeface="Arial"/>
                        </a:rPr>
                        <a:t>16,371</a:t>
                      </a:r>
                      <a:endParaRPr lang="en-US" sz="1400" dirty="0">
                        <a:latin typeface="Arial"/>
                        <a:cs typeface="Arial"/>
                      </a:endParaRPr>
                    </a:p>
                  </a:txBody>
                  <a:tcPr/>
                </a:tc>
              </a:tr>
              <a:tr h="370840">
                <a:tc>
                  <a:txBody>
                    <a:bodyPr/>
                    <a:lstStyle/>
                    <a:p>
                      <a:r>
                        <a:rPr lang="en-US" sz="1400" dirty="0" smtClean="0">
                          <a:latin typeface="Arial"/>
                          <a:cs typeface="Arial"/>
                        </a:rPr>
                        <a:t>Breast Cancer</a:t>
                      </a:r>
                      <a:endParaRPr lang="en-US" sz="1400" dirty="0">
                        <a:latin typeface="Arial"/>
                        <a:cs typeface="Arial"/>
                      </a:endParaRPr>
                    </a:p>
                  </a:txBody>
                  <a:tcPr/>
                </a:tc>
                <a:tc>
                  <a:txBody>
                    <a:bodyPr/>
                    <a:lstStyle/>
                    <a:p>
                      <a:r>
                        <a:rPr lang="en-US" sz="1400" dirty="0" smtClean="0">
                          <a:latin typeface="Arial"/>
                          <a:cs typeface="Arial"/>
                        </a:rPr>
                        <a:t>40,580</a:t>
                      </a:r>
                      <a:endParaRPr lang="en-US" sz="1400" dirty="0">
                        <a:latin typeface="Arial"/>
                        <a:cs typeface="Arial"/>
                      </a:endParaRPr>
                    </a:p>
                  </a:txBody>
                  <a:tcPr/>
                </a:tc>
              </a:tr>
            </a:tbl>
          </a:graphicData>
        </a:graphic>
      </p:graphicFrame>
      <p:sp>
        <p:nvSpPr>
          <p:cNvPr id="17" name="Slide Number Placeholder 2"/>
          <p:cNvSpPr txBox="1">
            <a:spLocks/>
          </p:cNvSpPr>
          <p:nvPr/>
        </p:nvSpPr>
        <p:spPr>
          <a:xfrm>
            <a:off x="6870699" y="644156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507FA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897C7-E802-2943-8C37-6B6357733550}" type="slidenum">
              <a:rPr lang="en-US" smtClean="0"/>
              <a:pPr/>
              <a:t>8</a:t>
            </a:fld>
            <a:endParaRPr lang="en-US" dirty="0"/>
          </a:p>
        </p:txBody>
      </p:sp>
      <p:sp>
        <p:nvSpPr>
          <p:cNvPr id="2" name="TextBox 1"/>
          <p:cNvSpPr txBox="1"/>
          <p:nvPr/>
        </p:nvSpPr>
        <p:spPr>
          <a:xfrm>
            <a:off x="4668350" y="3363841"/>
            <a:ext cx="341959" cy="316548"/>
          </a:xfrm>
          <a:prstGeom prst="rect">
            <a:avLst/>
          </a:prstGeom>
          <a:noFill/>
        </p:spPr>
        <p:txBody>
          <a:bodyPr wrap="square" rtlCol="0">
            <a:spAutoFit/>
          </a:bodyPr>
          <a:lstStyle/>
          <a:p>
            <a:r>
              <a:rPr lang="en-US" sz="1100" dirty="0" smtClean="0">
                <a:solidFill>
                  <a:srgbClr val="507FAA"/>
                </a:solidFill>
              </a:rPr>
              <a:t>3</a:t>
            </a:r>
            <a:endParaRPr lang="en-US" sz="1100" dirty="0">
              <a:solidFill>
                <a:srgbClr val="507FAA"/>
              </a:solidFill>
            </a:endParaRPr>
          </a:p>
        </p:txBody>
      </p:sp>
    </p:spTree>
    <p:extLst>
      <p:ext uri="{BB962C8B-B14F-4D97-AF65-F5344CB8AC3E}">
        <p14:creationId xmlns:p14="http://schemas.microsoft.com/office/powerpoint/2010/main" val="119231862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01662" y="1653769"/>
            <a:ext cx="7725656" cy="1634850"/>
          </a:xfrm>
          <a:noFill/>
          <a:ln>
            <a:noFill/>
          </a:ln>
          <a:effectLst/>
        </p:spPr>
        <p:style>
          <a:lnRef idx="2">
            <a:schemeClr val="accent6">
              <a:shade val="50000"/>
            </a:schemeClr>
          </a:lnRef>
          <a:fillRef idx="1">
            <a:schemeClr val="accent6"/>
          </a:fillRef>
          <a:effectRef idx="0">
            <a:schemeClr val="accent6"/>
          </a:effectRef>
          <a:fontRef idx="minor">
            <a:schemeClr val="lt1"/>
          </a:fontRef>
        </p:style>
        <p:txBody>
          <a:bodyPr>
            <a:normAutofit lnSpcReduction="10000"/>
          </a:bodyPr>
          <a:lstStyle/>
          <a:p>
            <a:pPr>
              <a:buClrTx/>
            </a:pPr>
            <a:r>
              <a:rPr lang="en-US" sz="2400" dirty="0">
                <a:solidFill>
                  <a:srgbClr val="134F90"/>
                </a:solidFill>
                <a:latin typeface="Arial"/>
              </a:rPr>
              <a:t>P</a:t>
            </a:r>
            <a:r>
              <a:rPr lang="en-US" sz="2400" dirty="0" smtClean="0">
                <a:solidFill>
                  <a:srgbClr val="134F90"/>
                </a:solidFill>
                <a:latin typeface="Arial"/>
              </a:rPr>
              <a:t>revent </a:t>
            </a:r>
            <a:r>
              <a:rPr lang="en-US" sz="2400" dirty="0">
                <a:solidFill>
                  <a:srgbClr val="134F90"/>
                </a:solidFill>
                <a:latin typeface="Arial"/>
              </a:rPr>
              <a:t>pulmonary embolus</a:t>
            </a:r>
          </a:p>
          <a:p>
            <a:pPr>
              <a:buClrTx/>
            </a:pPr>
            <a:r>
              <a:rPr lang="en-US" sz="2400" dirty="0">
                <a:solidFill>
                  <a:srgbClr val="134F90"/>
                </a:solidFill>
                <a:latin typeface="Arial"/>
              </a:rPr>
              <a:t>P</a:t>
            </a:r>
            <a:r>
              <a:rPr lang="en-US" sz="2400" dirty="0" smtClean="0">
                <a:solidFill>
                  <a:srgbClr val="134F90"/>
                </a:solidFill>
                <a:latin typeface="Arial"/>
              </a:rPr>
              <a:t>revent </a:t>
            </a:r>
            <a:r>
              <a:rPr lang="en-US" sz="2400" dirty="0">
                <a:solidFill>
                  <a:srgbClr val="134F90"/>
                </a:solidFill>
                <a:latin typeface="Arial"/>
              </a:rPr>
              <a:t>severe post-thrombotic syndrome</a:t>
            </a:r>
          </a:p>
          <a:p>
            <a:pPr>
              <a:buClrTx/>
            </a:pPr>
            <a:r>
              <a:rPr lang="en-US" sz="2400" dirty="0">
                <a:solidFill>
                  <a:srgbClr val="134F90"/>
                </a:solidFill>
                <a:latin typeface="Arial"/>
              </a:rPr>
              <a:t>P</a:t>
            </a:r>
            <a:r>
              <a:rPr lang="en-US" sz="2400" dirty="0" smtClean="0">
                <a:solidFill>
                  <a:srgbClr val="134F90"/>
                </a:solidFill>
                <a:latin typeface="Arial"/>
              </a:rPr>
              <a:t>revent </a:t>
            </a:r>
            <a:r>
              <a:rPr lang="en-US" sz="2400" dirty="0">
                <a:solidFill>
                  <a:srgbClr val="134F90"/>
                </a:solidFill>
                <a:latin typeface="Arial"/>
              </a:rPr>
              <a:t>loss of limbs due to venous gangrene</a:t>
            </a:r>
          </a:p>
          <a:p>
            <a:pPr>
              <a:buClrTx/>
            </a:pPr>
            <a:r>
              <a:rPr lang="en-US" sz="2400" dirty="0">
                <a:solidFill>
                  <a:srgbClr val="134F90"/>
                </a:solidFill>
                <a:latin typeface="Arial"/>
              </a:rPr>
              <a:t>A</a:t>
            </a:r>
            <a:r>
              <a:rPr lang="en-US" sz="2400" dirty="0" smtClean="0">
                <a:solidFill>
                  <a:srgbClr val="134F90"/>
                </a:solidFill>
                <a:latin typeface="Arial"/>
              </a:rPr>
              <a:t>lleviate </a:t>
            </a:r>
            <a:r>
              <a:rPr lang="en-US" sz="2400" dirty="0">
                <a:solidFill>
                  <a:srgbClr val="134F90"/>
                </a:solidFill>
                <a:latin typeface="Arial"/>
              </a:rPr>
              <a:t>symptoms</a:t>
            </a:r>
          </a:p>
          <a:p>
            <a:endParaRPr lang="en-US" dirty="0">
              <a:solidFill>
                <a:srgbClr val="134F90"/>
              </a:solidFill>
              <a:latin typeface="Arial"/>
            </a:endParaRPr>
          </a:p>
        </p:txBody>
      </p:sp>
      <p:sp>
        <p:nvSpPr>
          <p:cNvPr id="3" name="Title 2"/>
          <p:cNvSpPr>
            <a:spLocks noGrp="1"/>
          </p:cNvSpPr>
          <p:nvPr>
            <p:ph type="title"/>
          </p:nvPr>
        </p:nvSpPr>
        <p:spPr/>
        <p:txBody>
          <a:bodyPr>
            <a:normAutofit/>
          </a:bodyPr>
          <a:lstStyle/>
          <a:p>
            <a:r>
              <a:rPr lang="en-US" sz="2800" dirty="0" smtClean="0"/>
              <a:t>DVT Treatment </a:t>
            </a:r>
            <a:r>
              <a:rPr lang="en-US" sz="2800" dirty="0"/>
              <a:t>G</a:t>
            </a:r>
            <a:r>
              <a:rPr lang="en-US" sz="2800" dirty="0" smtClean="0"/>
              <a:t>oals</a:t>
            </a:r>
            <a:endParaRPr lang="en-US" sz="2800" dirty="0"/>
          </a:p>
        </p:txBody>
      </p:sp>
      <p:sp>
        <p:nvSpPr>
          <p:cNvPr id="5" name="Rectangle 4"/>
          <p:cNvSpPr/>
          <p:nvPr/>
        </p:nvSpPr>
        <p:spPr>
          <a:xfrm>
            <a:off x="707666" y="4118120"/>
            <a:ext cx="7776376" cy="1785104"/>
          </a:xfrm>
          <a:prstGeom prst="rect">
            <a:avLst/>
          </a:prstGeom>
          <a:noFill/>
          <a:ln>
            <a:noFill/>
          </a:ln>
          <a:effectLst/>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b="1" u="sng" dirty="0" smtClean="0">
                <a:solidFill>
                  <a:srgbClr val="134F90"/>
                </a:solidFill>
                <a:latin typeface="Arial"/>
              </a:rPr>
              <a:t>With Current Treatment patterns the CDC states: </a:t>
            </a:r>
          </a:p>
          <a:p>
            <a:endParaRPr lang="en-US" sz="1200" dirty="0" smtClean="0">
              <a:solidFill>
                <a:srgbClr val="134F90"/>
              </a:solidFill>
              <a:latin typeface="Arial"/>
            </a:endParaRPr>
          </a:p>
          <a:p>
            <a:r>
              <a:rPr lang="en-US" sz="1600" dirty="0" smtClean="0">
                <a:solidFill>
                  <a:srgbClr val="134F90"/>
                </a:solidFill>
                <a:latin typeface="Arial"/>
              </a:rPr>
              <a:t>“Nearly </a:t>
            </a:r>
            <a:r>
              <a:rPr lang="en-US" sz="1600" dirty="0">
                <a:solidFill>
                  <a:srgbClr val="134F90"/>
                </a:solidFill>
                <a:latin typeface="Arial"/>
              </a:rPr>
              <a:t>one-third of people who have a DVT will have long-term complications caused by the damage the clot does to the valves in the vein called post-thrombotic syndrome (PTS). People with PTS have symptoms such as swelling, pain, discoloration, and in severe cases, scaling or ulcers in the affected part of the body. In some cases, the symptoms can be so severe that a person becomes disabled</a:t>
            </a:r>
            <a:r>
              <a:rPr lang="en-US" sz="1600" dirty="0" smtClean="0">
                <a:solidFill>
                  <a:srgbClr val="134F90"/>
                </a:solidFill>
                <a:latin typeface="Arial"/>
              </a:rPr>
              <a:t>.”</a:t>
            </a:r>
            <a:endParaRPr lang="en-US" sz="1600" dirty="0">
              <a:solidFill>
                <a:srgbClr val="134F90"/>
              </a:solidFill>
              <a:latin typeface="Arial"/>
            </a:endParaRPr>
          </a:p>
        </p:txBody>
      </p:sp>
    </p:spTree>
    <p:extLst>
      <p:ext uri="{BB962C8B-B14F-4D97-AF65-F5344CB8AC3E}">
        <p14:creationId xmlns:p14="http://schemas.microsoft.com/office/powerpoint/2010/main" val="68860714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53793</TotalTime>
  <Words>2081</Words>
  <Application>Microsoft Office PowerPoint</Application>
  <PresentationFormat>On-screen Show (4:3)</PresentationFormat>
  <Paragraphs>283</Paragraphs>
  <Slides>28</Slides>
  <Notes>9</Notes>
  <HiddenSlides>0</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Urban</vt:lpstr>
      <vt:lpstr>Deep Vein Thrombosis</vt:lpstr>
      <vt:lpstr>DVT and VTE Facts </vt:lpstr>
      <vt:lpstr>PowerPoint Presentation</vt:lpstr>
      <vt:lpstr>What Is Deep Vein Thrombosis (DVT)? </vt:lpstr>
      <vt:lpstr>PowerPoint Presentation</vt:lpstr>
      <vt:lpstr>PowerPoint Presentation</vt:lpstr>
      <vt:lpstr>DVT Risks</vt:lpstr>
      <vt:lpstr>PowerPoint Presentation</vt:lpstr>
      <vt:lpstr>DVT Treatment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Deep Vein Thrombosis Diagnosis</vt:lpstr>
      <vt:lpstr>PowerPoint Presentation</vt:lpstr>
      <vt:lpstr> Case Study 1: Extensive DVT of the Right Common Femoral and External Iliac. Treated with ZelanteDVT AngioJet Thrombectomy</vt:lpstr>
      <vt:lpstr> Case Study 1: Post-Treatment Results with 8 F ZelanteDVT™ Catheter</vt:lpstr>
      <vt:lpstr>PowerPoint Presentation</vt:lpstr>
      <vt:lpstr>PowerPoint Presentation</vt:lpstr>
      <vt:lpstr>PowerPoint Presentation</vt:lpstr>
      <vt:lpstr>PowerPoint Presentation</vt:lpstr>
    </vt:vector>
  </TitlesOfParts>
  <Company>Boston Scientific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Janes Daniel</dc:creator>
  <cp:lastModifiedBy>Herman, Vanessa</cp:lastModifiedBy>
  <cp:revision>279</cp:revision>
  <cp:lastPrinted>2015-11-09T14:27:20Z</cp:lastPrinted>
  <dcterms:created xsi:type="dcterms:W3CDTF">2015-10-30T14:12:10Z</dcterms:created>
  <dcterms:modified xsi:type="dcterms:W3CDTF">2016-06-29T19:21:44Z</dcterms:modified>
</cp:coreProperties>
</file>